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8"/>
  </p:notesMasterIdLst>
  <p:sldIdLst>
    <p:sldId id="256" r:id="rId2"/>
    <p:sldId id="307" r:id="rId3"/>
    <p:sldId id="313" r:id="rId4"/>
    <p:sldId id="331" r:id="rId5"/>
    <p:sldId id="332" r:id="rId6"/>
    <p:sldId id="312" r:id="rId7"/>
    <p:sldId id="333" r:id="rId8"/>
    <p:sldId id="334" r:id="rId9"/>
    <p:sldId id="308" r:id="rId10"/>
    <p:sldId id="297" r:id="rId11"/>
    <p:sldId id="299" r:id="rId12"/>
    <p:sldId id="298" r:id="rId13"/>
    <p:sldId id="300" r:id="rId14"/>
    <p:sldId id="301" r:id="rId15"/>
    <p:sldId id="309" r:id="rId16"/>
    <p:sldId id="303" r:id="rId17"/>
    <p:sldId id="306" r:id="rId18"/>
    <p:sldId id="337" r:id="rId19"/>
    <p:sldId id="318" r:id="rId20"/>
    <p:sldId id="335" r:id="rId21"/>
    <p:sldId id="336" r:id="rId22"/>
    <p:sldId id="295" r:id="rId23"/>
    <p:sldId id="341" r:id="rId24"/>
    <p:sldId id="330" r:id="rId25"/>
    <p:sldId id="338" r:id="rId26"/>
    <p:sldId id="294" r:id="rId27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2D1BE8D5-9799-4652-A94A-278219381527}">
          <p14:sldIdLst>
            <p14:sldId id="256"/>
            <p14:sldId id="307"/>
            <p14:sldId id="313"/>
            <p14:sldId id="331"/>
            <p14:sldId id="332"/>
            <p14:sldId id="312"/>
            <p14:sldId id="333"/>
            <p14:sldId id="334"/>
            <p14:sldId id="308"/>
            <p14:sldId id="297"/>
            <p14:sldId id="299"/>
            <p14:sldId id="298"/>
            <p14:sldId id="300"/>
            <p14:sldId id="301"/>
            <p14:sldId id="309"/>
            <p14:sldId id="303"/>
            <p14:sldId id="306"/>
            <p14:sldId id="337"/>
            <p14:sldId id="318"/>
            <p14:sldId id="335"/>
            <p14:sldId id="336"/>
            <p14:sldId id="295"/>
            <p14:sldId id="341"/>
            <p14:sldId id="330"/>
            <p14:sldId id="338"/>
            <p14:sldId id="294"/>
          </p14:sldIdLst>
        </p14:section>
        <p14:section name="未命名的章節" id="{4502D82C-D41F-48EE-8CC6-D09B724935A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F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83" d="100"/>
          <a:sy n="83" d="100"/>
        </p:scale>
        <p:origin x="145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F8D006B-F867-4331-8E51-C378130EB3BE}" type="datetimeFigureOut">
              <a:rPr lang="zh-TW" altLang="en-US"/>
              <a:pPr>
                <a:defRPr/>
              </a:pPr>
              <a:t>2020/12/21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C9C0F32-D89A-418D-8380-96ACEEC7D5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897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D692C-C307-4C02-AC17-4596772F2DA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27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A907D0-A4A0-4115-A912-7D1346F2B1E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999B8D-BF39-4131-9092-B27A58E86F0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E1DE2-B93B-477D-8A0F-9F32973DCD1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F78174-FD73-419D-87E2-0967371F2AA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095F9-F4C9-4A60-93E9-13CF53B69C1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242C2-E150-4F9A-A530-66AD02344B1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D4BF96-1827-473A-8DA0-EBBA51D5EA8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7434C-C995-49C4-8399-D5C1AD475E3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A113BF-5AD7-4253-AA35-AA37603E685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529F2E-EBF2-41E4-9F4A-619FB5361F8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8EBC4-D236-433C-9FFD-B53B1993BDE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824E1DE2-B93B-477D-8A0F-9F32973DCD1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aJZP3vovfg" TargetMode="External"/><Relationship Id="rId2" Type="http://schemas.openxmlformats.org/officeDocument/2006/relationships/hyperlink" Target="https://www.youtube.com/watch?v=1Zc9QnpwS9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hHjXuDhvcfQ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6288" y="5014937"/>
            <a:ext cx="8458200" cy="12223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天母</a:t>
            </a: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國小低年級交通安全教育宣導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學務處生教組</a:t>
            </a:r>
            <a:endParaRPr lang="zh-TW" altLang="en-US" sz="40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Picture 8" descr="p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513" y="476672"/>
            <a:ext cx="599014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校園平安行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4800600"/>
          </a:xfrm>
        </p:spPr>
        <p:txBody>
          <a:bodyPr/>
          <a:lstStyle/>
          <a:p>
            <a:r>
              <a:rPr lang="zh-TW" altLang="en-US" dirty="0" smtClean="0"/>
              <a:t>按</a:t>
            </a:r>
            <a:r>
              <a:rPr lang="zh-TW" altLang="en-US" dirty="0"/>
              <a:t>走廊分道線</a:t>
            </a:r>
            <a:r>
              <a:rPr lang="zh-TW" altLang="en-US" dirty="0" smtClean="0"/>
              <a:t>靠右邊行走</a:t>
            </a:r>
            <a:endParaRPr lang="zh-TW" altLang="en-US" dirty="0"/>
          </a:p>
        </p:txBody>
      </p:sp>
      <p:pic>
        <p:nvPicPr>
          <p:cNvPr id="8194" name="Picture 2" descr="F:\103生教\交通安全\103交通安全宣導教材\教材pic\分向線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339916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73036"/>
            <a:ext cx="2922662" cy="290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84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校園平安行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走廊、梯間奔跑危險多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006" y="1988840"/>
            <a:ext cx="4685139" cy="4416177"/>
          </a:xfrm>
          <a:prstGeom prst="rect">
            <a:avLst/>
          </a:prstGeom>
        </p:spPr>
      </p:pic>
      <p:sp>
        <p:nvSpPr>
          <p:cNvPr id="5" name="乘號 4"/>
          <p:cNvSpPr/>
          <p:nvPr/>
        </p:nvSpPr>
        <p:spPr>
          <a:xfrm>
            <a:off x="4211960" y="3717032"/>
            <a:ext cx="648072" cy="4320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乘號 5"/>
          <p:cNvSpPr/>
          <p:nvPr/>
        </p:nvSpPr>
        <p:spPr>
          <a:xfrm>
            <a:off x="4270499" y="5877272"/>
            <a:ext cx="648072" cy="4320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乘號 6"/>
          <p:cNvSpPr/>
          <p:nvPr/>
        </p:nvSpPr>
        <p:spPr>
          <a:xfrm>
            <a:off x="6732240" y="5937069"/>
            <a:ext cx="648072" cy="4320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甜甜圈 7"/>
          <p:cNvSpPr/>
          <p:nvPr/>
        </p:nvSpPr>
        <p:spPr>
          <a:xfrm>
            <a:off x="6815407" y="3789040"/>
            <a:ext cx="348881" cy="360040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2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校園安全行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不在汽、機車停車場逗留或玩耍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64212"/>
            <a:ext cx="3297228" cy="294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373012"/>
            <a:ext cx="3338472" cy="293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75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校園安全行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遠離工地圍籬，遵守警告標誌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48880"/>
            <a:ext cx="295275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348880"/>
            <a:ext cx="331088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5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校園安全</a:t>
            </a:r>
            <a:r>
              <a:rPr lang="zh-TW" altLang="en-US" dirty="0"/>
              <a:t>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安全標示要注意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132856"/>
            <a:ext cx="3448870" cy="194421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311" y="2132856"/>
            <a:ext cx="3422377" cy="192928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363096"/>
            <a:ext cx="3448870" cy="209024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32" y="4363096"/>
            <a:ext cx="3404856" cy="2090240"/>
          </a:xfrm>
          <a:prstGeom prst="rect">
            <a:avLst/>
          </a:prstGeom>
        </p:spPr>
      </p:pic>
      <p:sp>
        <p:nvSpPr>
          <p:cNvPr id="10" name="橢圓 9"/>
          <p:cNvSpPr/>
          <p:nvPr/>
        </p:nvSpPr>
        <p:spPr>
          <a:xfrm>
            <a:off x="2195736" y="2636912"/>
            <a:ext cx="86409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5192311" y="2796772"/>
            <a:ext cx="86409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3851920" y="5229200"/>
            <a:ext cx="86409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6588224" y="4906527"/>
            <a:ext cx="86409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36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校園安全行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遊戲時互相禮讓不推擠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276872"/>
            <a:ext cx="5040560" cy="383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6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校園安全行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/>
              <a:t>滑梯安全</a:t>
            </a:r>
            <a:endParaRPr lang="en-US" altLang="zh-TW" sz="3200" dirty="0" smtClean="0"/>
          </a:p>
          <a:p>
            <a:pPr lvl="1"/>
            <a:r>
              <a:rPr lang="zh-TW" altLang="zh-TW" dirty="0"/>
              <a:t>依序排隊，慢行走樓梯登上。</a:t>
            </a:r>
          </a:p>
          <a:p>
            <a:pPr lvl="1"/>
            <a:r>
              <a:rPr lang="zh-TW" altLang="zh-TW" dirty="0" smtClean="0"/>
              <a:t>以</a:t>
            </a:r>
            <a:r>
              <a:rPr lang="zh-TW" altLang="zh-TW" dirty="0"/>
              <a:t>坐姿滑下、禁止</a:t>
            </a:r>
            <a:r>
              <a:rPr lang="zh-TW" altLang="zh-TW" dirty="0" smtClean="0"/>
              <a:t>站立</a:t>
            </a:r>
            <a:r>
              <a:rPr lang="zh-TW" altLang="en-US" dirty="0" smtClean="0"/>
              <a:t>、</a:t>
            </a:r>
            <a:r>
              <a:rPr lang="zh-TW" altLang="zh-TW" dirty="0" smtClean="0"/>
              <a:t>俯</a:t>
            </a:r>
            <a:r>
              <a:rPr lang="zh-TW" altLang="zh-TW" dirty="0"/>
              <a:t>姿及躺姿</a:t>
            </a:r>
            <a:r>
              <a:rPr lang="zh-TW" altLang="zh-TW" dirty="0" smtClean="0"/>
              <a:t>。</a:t>
            </a:r>
            <a:endParaRPr lang="zh-TW" altLang="zh-TW" dirty="0"/>
          </a:p>
          <a:p>
            <a:pPr lvl="1"/>
            <a:r>
              <a:rPr lang="zh-TW" altLang="zh-TW" dirty="0" smtClean="0"/>
              <a:t>只</a:t>
            </a:r>
            <a:r>
              <a:rPr lang="zh-TW" altLang="zh-TW" dirty="0"/>
              <a:t>能一人溜下、禁止多人連續溜</a:t>
            </a:r>
            <a:r>
              <a:rPr lang="zh-TW" altLang="zh-TW" dirty="0" smtClean="0"/>
              <a:t>。</a:t>
            </a:r>
            <a:endParaRPr lang="zh-TW" altLang="zh-TW" dirty="0"/>
          </a:p>
          <a:p>
            <a:pPr lvl="1"/>
            <a:r>
              <a:rPr lang="zh-TW" altLang="zh-TW" dirty="0" smtClean="0"/>
              <a:t>滑梯</a:t>
            </a:r>
            <a:r>
              <a:rPr lang="zh-TW" altLang="zh-TW" dirty="0"/>
              <a:t>軌道禁止由下往上爬及推擠，禁止旁人站立於滑道前方。</a:t>
            </a:r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5" name="圖片 4" descr="D:\103\傷病\10309\海報\DSCN473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17032"/>
            <a:ext cx="2837872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5" descr="D:\103\傷病\10309\海報\DSCN47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56792"/>
            <a:ext cx="2880320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3851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校園</a:t>
            </a:r>
            <a:r>
              <a:rPr lang="zh-TW" altLang="en-US" dirty="0"/>
              <a:t>安全行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放學</a:t>
            </a:r>
            <a:r>
              <a:rPr lang="zh-TW" altLang="en-US" dirty="0"/>
              <a:t>排路</a:t>
            </a:r>
            <a:r>
              <a:rPr lang="zh-TW" altLang="en-US" dirty="0" smtClean="0"/>
              <a:t>隊，守秩序、不推擠</a:t>
            </a:r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3672407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348880"/>
            <a:ext cx="383563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8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怎麼走才安全</a:t>
            </a:r>
            <a:endParaRPr lang="zh-TW" altLang="en-US" dirty="0"/>
          </a:p>
        </p:txBody>
      </p:sp>
      <p:pic>
        <p:nvPicPr>
          <p:cNvPr id="4" name="Picture 2" descr="D:\webmedia\PD0822_臺北市交通局擴充案_行人用路安全\02_課程類\tta_了解行人路權，走得更安全！\Data\04_成品QA\內部QA\20131115QA照片音檔\302-07_2.jpg"/>
          <p:cNvPicPr>
            <a:picLocks noChangeAspect="1" noChangeArrowheads="1"/>
          </p:cNvPicPr>
          <p:nvPr/>
        </p:nvPicPr>
        <p:blipFill>
          <a:blip r:embed="rId2"/>
          <a:srcRect l="5286" t="18021" r="20427"/>
          <a:stretch>
            <a:fillRect/>
          </a:stretch>
        </p:blipFill>
        <p:spPr bwMode="auto">
          <a:xfrm>
            <a:off x="720726" y="2132856"/>
            <a:ext cx="22669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14848" r="8965"/>
          <a:stretch>
            <a:fillRect/>
          </a:stretch>
        </p:blipFill>
        <p:spPr bwMode="auto">
          <a:xfrm>
            <a:off x="3275013" y="2132856"/>
            <a:ext cx="259238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D:\webmedia\PD0822_臺北市交通局擴充案_行人用路安全\02_課程類\tta_了解行人路權，走得更安全！\Data\03_定稿\20131028_final\照片\302_5_1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9601" y="3979119"/>
            <a:ext cx="283527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7951" y="3979119"/>
            <a:ext cx="24082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27763" y="2107456"/>
            <a:ext cx="278288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971551" y="3434606"/>
            <a:ext cx="696912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騎樓</a:t>
            </a:r>
          </a:p>
        </p:txBody>
      </p:sp>
      <p:sp>
        <p:nvSpPr>
          <p:cNvPr id="10" name="矩形 9"/>
          <p:cNvSpPr/>
          <p:nvPr/>
        </p:nvSpPr>
        <p:spPr>
          <a:xfrm>
            <a:off x="3275013" y="3434606"/>
            <a:ext cx="1735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行人穿越道線</a:t>
            </a:r>
          </a:p>
        </p:txBody>
      </p:sp>
      <p:sp>
        <p:nvSpPr>
          <p:cNvPr id="11" name="矩形 10"/>
          <p:cNvSpPr/>
          <p:nvPr/>
        </p:nvSpPr>
        <p:spPr>
          <a:xfrm>
            <a:off x="2073276" y="5306269"/>
            <a:ext cx="6985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天橋</a:t>
            </a:r>
          </a:p>
        </p:txBody>
      </p:sp>
      <p:sp>
        <p:nvSpPr>
          <p:cNvPr id="12" name="矩形 11"/>
          <p:cNvSpPr/>
          <p:nvPr/>
        </p:nvSpPr>
        <p:spPr>
          <a:xfrm>
            <a:off x="5345113" y="5306269"/>
            <a:ext cx="9540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地下道</a:t>
            </a:r>
          </a:p>
        </p:txBody>
      </p:sp>
      <p:sp>
        <p:nvSpPr>
          <p:cNvPr id="13" name="矩形 12"/>
          <p:cNvSpPr/>
          <p:nvPr/>
        </p:nvSpPr>
        <p:spPr>
          <a:xfrm>
            <a:off x="6372226" y="3407619"/>
            <a:ext cx="10795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人行道</a:t>
            </a:r>
          </a:p>
        </p:txBody>
      </p:sp>
      <p:pic>
        <p:nvPicPr>
          <p:cNvPr id="14" name="Picture 4" descr="D:\webmedia\PD0822_臺北市交通局擴充案_行人用路安全\02_課程類\tta_了解行人路權，走得更安全！\Data\03_定稿\20131028_final\照片\302_5_1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9601" y="3974356"/>
            <a:ext cx="283527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971551" y="3429844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20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騎樓</a:t>
            </a:r>
          </a:p>
        </p:txBody>
      </p:sp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3275013" y="3429844"/>
            <a:ext cx="1735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20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行人穿越道線</a:t>
            </a:r>
          </a:p>
        </p:txBody>
      </p:sp>
      <p:sp>
        <p:nvSpPr>
          <p:cNvPr id="17" name="矩形 15"/>
          <p:cNvSpPr>
            <a:spLocks noChangeArrowheads="1"/>
          </p:cNvSpPr>
          <p:nvPr/>
        </p:nvSpPr>
        <p:spPr bwMode="auto">
          <a:xfrm>
            <a:off x="2073276" y="5301506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20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天橋</a:t>
            </a:r>
          </a:p>
        </p:txBody>
      </p:sp>
      <p:sp>
        <p:nvSpPr>
          <p:cNvPr id="18" name="矩形 16"/>
          <p:cNvSpPr>
            <a:spLocks noChangeArrowheads="1"/>
          </p:cNvSpPr>
          <p:nvPr/>
        </p:nvSpPr>
        <p:spPr bwMode="auto">
          <a:xfrm>
            <a:off x="5345113" y="5301506"/>
            <a:ext cx="94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20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地下道</a:t>
            </a:r>
          </a:p>
        </p:txBody>
      </p:sp>
      <p:sp>
        <p:nvSpPr>
          <p:cNvPr id="19" name="矩形 17"/>
          <p:cNvSpPr>
            <a:spLocks noChangeArrowheads="1"/>
          </p:cNvSpPr>
          <p:nvPr/>
        </p:nvSpPr>
        <p:spPr bwMode="auto">
          <a:xfrm>
            <a:off x="6372226" y="3402856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20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人行道</a:t>
            </a:r>
          </a:p>
        </p:txBody>
      </p:sp>
    </p:spTree>
    <p:extLst>
      <p:ext uri="{BB962C8B-B14F-4D97-AF65-F5344CB8AC3E}">
        <p14:creationId xmlns:p14="http://schemas.microsoft.com/office/powerpoint/2010/main" val="159100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穿越馬路請</a:t>
            </a:r>
            <a:r>
              <a:rPr lang="zh-TW" altLang="en-US" dirty="0" smtClean="0"/>
              <a:t>走斑馬線</a:t>
            </a:r>
            <a:endParaRPr lang="zh-TW" altLang="en-US" dirty="0"/>
          </a:p>
        </p:txBody>
      </p:sp>
      <p:pic>
        <p:nvPicPr>
          <p:cNvPr id="1026" name="Picture 2" descr="https://sp.yimg.com/ib/th?id=HN.608009611136338333&amp;pid=15.1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5040560" cy="290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60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認識</a:t>
            </a:r>
            <a:r>
              <a:rPr lang="zh-TW" altLang="en-US" dirty="0" smtClean="0"/>
              <a:t>斑馬線</a:t>
            </a:r>
            <a:r>
              <a:rPr lang="en-US" altLang="zh-TW" dirty="0" smtClean="0"/>
              <a:t>-</a:t>
            </a:r>
            <a:r>
              <a:rPr lang="zh-TW" altLang="en-US" dirty="0" smtClean="0"/>
              <a:t>行人穿越道線</a:t>
            </a:r>
            <a:endParaRPr lang="zh-TW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0182" y="2542257"/>
            <a:ext cx="1728788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97595" y="5621238"/>
            <a:ext cx="24939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枕木紋行人穿越道線</a:t>
            </a:r>
          </a:p>
        </p:txBody>
      </p:sp>
      <p:pic>
        <p:nvPicPr>
          <p:cNvPr id="4098" name="Picture 2" descr="F:\103生教\交通安全\103交通安全宣導教材\教材pic\行人穿越道-側二門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284" y="2553414"/>
            <a:ext cx="4831156" cy="296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800600"/>
          </a:xfrm>
        </p:spPr>
        <p:txBody>
          <a:bodyPr/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設置在交叉路口處，其外觀為白色線型，是最常見的行人穿越道線。</a:t>
            </a:r>
          </a:p>
          <a:p>
            <a:endParaRPr lang="zh-TW" altLang="en-US" dirty="0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096475" y="5589240"/>
            <a:ext cx="18517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2000" b="1" dirty="0" smtClean="0">
                <a:latin typeface="標楷體" pitchFamily="65" charset="-120"/>
                <a:ea typeface="標楷體" pitchFamily="65" charset="-120"/>
              </a:rPr>
              <a:t>天玉街</a:t>
            </a:r>
            <a:r>
              <a:rPr kumimoji="0" lang="en-US" altLang="zh-TW" sz="2000" b="1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2000" b="1" dirty="0" smtClean="0">
                <a:latin typeface="標楷體" pitchFamily="65" charset="-120"/>
                <a:ea typeface="標楷體" pitchFamily="65" charset="-120"/>
              </a:rPr>
              <a:t>側二門</a:t>
            </a:r>
            <a:endParaRPr kumimoji="0" lang="zh-TW" altLang="en-US" sz="20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96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認識斑馬線</a:t>
            </a:r>
            <a:r>
              <a:rPr lang="en-US" altLang="zh-TW" dirty="0"/>
              <a:t>-</a:t>
            </a:r>
            <a:r>
              <a:rPr lang="zh-TW" altLang="en-US" dirty="0"/>
              <a:t>行人穿越道線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用於交叉路口處，為對角線行人穿越道線。行人要特別注意看</a:t>
            </a:r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行人專用號誌燈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通行，而非看行車燈號誌燈。</a:t>
            </a:r>
          </a:p>
          <a:p>
            <a:endParaRPr lang="zh-TW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2828924"/>
            <a:ext cx="30130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1302371" y="5876924"/>
            <a:ext cx="24939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對角線行人穿越道線</a:t>
            </a:r>
          </a:p>
        </p:txBody>
      </p:sp>
      <p:pic>
        <p:nvPicPr>
          <p:cNvPr id="3075" name="Picture 3" descr="F:\103生教\交通安全\103交通安全宣導教材\教材pic\行人專用號誌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844881"/>
            <a:ext cx="4248472" cy="294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橢圓 6"/>
          <p:cNvSpPr/>
          <p:nvPr/>
        </p:nvSpPr>
        <p:spPr>
          <a:xfrm>
            <a:off x="4355976" y="3501008"/>
            <a:ext cx="1008112" cy="81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5"/>
          <p:cNvSpPr>
            <a:spLocks noChangeArrowheads="1"/>
          </p:cNvSpPr>
          <p:nvPr/>
        </p:nvSpPr>
        <p:spPr bwMode="auto">
          <a:xfrm>
            <a:off x="6025708" y="5837202"/>
            <a:ext cx="12105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天母北路</a:t>
            </a:r>
          </a:p>
        </p:txBody>
      </p:sp>
    </p:spTree>
    <p:extLst>
      <p:ext uri="{BB962C8B-B14F-4D97-AF65-F5344CB8AC3E}">
        <p14:creationId xmlns:p14="http://schemas.microsoft.com/office/powerpoint/2010/main" val="368121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行人專用號誌</a:t>
            </a:r>
            <a:endParaRPr lang="zh-TW" altLang="en-US" dirty="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57413" y="1772816"/>
            <a:ext cx="64277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450850"/>
            <a:r>
              <a:rPr kumimoji="0" lang="en-US" altLang="zh-TW" sz="2400" dirty="0">
                <a:latin typeface="標楷體" pitchFamily="65" charset="-120"/>
                <a:ea typeface="標楷體" pitchFamily="65" charset="-120"/>
              </a:rPr>
              <a:t>※</a:t>
            </a:r>
            <a:r>
              <a:rPr kumimoji="0" lang="zh-TW" altLang="en-US" sz="2400" dirty="0">
                <a:latin typeface="標楷體" pitchFamily="65" charset="-120"/>
                <a:ea typeface="標楷體" pitchFamily="65" charset="-120"/>
              </a:rPr>
              <a:t>「行人行走」</a:t>
            </a:r>
            <a:r>
              <a:rPr kumimoji="0" lang="zh-TW" altLang="en-US" sz="2400" dirty="0">
                <a:solidFill>
                  <a:srgbClr val="009900"/>
                </a:solidFill>
                <a:latin typeface="標楷體" pitchFamily="65" charset="-120"/>
                <a:ea typeface="標楷體" pitchFamily="65" charset="-120"/>
              </a:rPr>
              <a:t>綠色燈號誌穩定顯示</a:t>
            </a:r>
            <a:r>
              <a:rPr kumimoji="0" lang="zh-TW" altLang="en-US" sz="2400" dirty="0">
                <a:latin typeface="標楷體" pitchFamily="65" charset="-120"/>
                <a:ea typeface="標楷體" pitchFamily="65" charset="-120"/>
              </a:rPr>
              <a:t>：</a:t>
            </a:r>
            <a:endParaRPr kumimoji="0"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0850" indent="-450850"/>
            <a:r>
              <a:rPr kumimoji="0" lang="zh-TW" altLang="en-US" sz="2400" dirty="0">
                <a:latin typeface="標楷體" pitchFamily="65" charset="-120"/>
                <a:ea typeface="標楷體" pitchFamily="65" charset="-120"/>
              </a:rPr>
              <a:t>   表示行人可穿越道路。</a:t>
            </a:r>
          </a:p>
        </p:txBody>
      </p:sp>
      <p:sp>
        <p:nvSpPr>
          <p:cNvPr id="5" name="矩形 8"/>
          <p:cNvSpPr>
            <a:spLocks noChangeArrowheads="1"/>
          </p:cNvSpPr>
          <p:nvPr/>
        </p:nvSpPr>
        <p:spPr bwMode="auto">
          <a:xfrm>
            <a:off x="2157413" y="3285703"/>
            <a:ext cx="64277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450850"/>
            <a:r>
              <a:rPr kumimoji="0" lang="en-US" altLang="zh-TW" sz="2400">
                <a:latin typeface="標楷體" pitchFamily="65" charset="-120"/>
                <a:ea typeface="標楷體" pitchFamily="65" charset="-120"/>
              </a:rPr>
              <a:t>※</a:t>
            </a:r>
            <a:r>
              <a:rPr kumimoji="0" lang="zh-TW" altLang="en-US" sz="2400">
                <a:latin typeface="標楷體" pitchFamily="65" charset="-120"/>
                <a:ea typeface="標楷體" pitchFamily="65" charset="-120"/>
              </a:rPr>
              <a:t>「行人行走」頻率變快，</a:t>
            </a:r>
            <a:r>
              <a:rPr kumimoji="0" lang="zh-TW" altLang="en-US" sz="2400">
                <a:solidFill>
                  <a:srgbClr val="009900"/>
                </a:solidFill>
                <a:latin typeface="標楷體" pitchFamily="65" charset="-120"/>
                <a:ea typeface="標楷體" pitchFamily="65" charset="-120"/>
              </a:rPr>
              <a:t>綠色燈號閃動</a:t>
            </a:r>
            <a:r>
              <a:rPr kumimoji="0" lang="zh-TW" altLang="en-US" sz="2400">
                <a:latin typeface="標楷體" pitchFamily="65" charset="-120"/>
                <a:ea typeface="標楷體" pitchFamily="65" charset="-120"/>
              </a:rPr>
              <a:t>：</a:t>
            </a:r>
            <a:endParaRPr kumimoji="0"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450850" indent="-450850"/>
            <a:r>
              <a:rPr kumimoji="0" lang="zh-TW" altLang="en-US" sz="2400">
                <a:latin typeface="標楷體" pitchFamily="65" charset="-120"/>
                <a:ea typeface="標楷體" pitchFamily="65" charset="-120"/>
              </a:rPr>
              <a:t>   表示警告行人，剩餘的綠燈時間不多，應快速通過或停在安全區域等候。</a:t>
            </a:r>
          </a:p>
        </p:txBody>
      </p:sp>
      <p:sp>
        <p:nvSpPr>
          <p:cNvPr id="6" name="矩形 9"/>
          <p:cNvSpPr>
            <a:spLocks noChangeArrowheads="1"/>
          </p:cNvSpPr>
          <p:nvPr/>
        </p:nvSpPr>
        <p:spPr bwMode="auto">
          <a:xfrm>
            <a:off x="2157413" y="4798591"/>
            <a:ext cx="64277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450850"/>
            <a:r>
              <a:rPr kumimoji="0" lang="en-US" altLang="zh-TW" sz="2400">
                <a:latin typeface="標楷體" pitchFamily="65" charset="-120"/>
                <a:ea typeface="標楷體" pitchFamily="65" charset="-120"/>
              </a:rPr>
              <a:t>※</a:t>
            </a:r>
            <a:r>
              <a:rPr kumimoji="0" lang="zh-TW" altLang="en-US" sz="2400">
                <a:latin typeface="標楷體" pitchFamily="65" charset="-120"/>
                <a:ea typeface="標楷體" pitchFamily="65" charset="-120"/>
              </a:rPr>
              <a:t>「行人站立」</a:t>
            </a:r>
            <a:r>
              <a:rPr kumimoji="0" lang="zh-TW" altLang="en-US" sz="24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紅色燈號顯示</a:t>
            </a:r>
            <a:r>
              <a:rPr kumimoji="0" lang="zh-TW" altLang="en-US" sz="2400">
                <a:latin typeface="標楷體" pitchFamily="65" charset="-120"/>
                <a:ea typeface="標楷體" pitchFamily="65" charset="-120"/>
              </a:rPr>
              <a:t>：</a:t>
            </a:r>
            <a:endParaRPr kumimoji="0"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450850" indent="-450850"/>
            <a:r>
              <a:rPr kumimoji="0" lang="zh-TW" altLang="en-US" sz="2400">
                <a:latin typeface="標楷體" pitchFamily="65" charset="-120"/>
                <a:ea typeface="標楷體" pitchFamily="65" charset="-120"/>
              </a:rPr>
              <a:t>   表示行人應站在人行道上等候，禁止進入道路。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1772816"/>
            <a:ext cx="8572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3285703"/>
            <a:ext cx="8572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2838" y="4798591"/>
            <a:ext cx="8667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紅綠燈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1743" y="1412776"/>
            <a:ext cx="7498080" cy="4800600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交通號誌燈號顏色只有三</a:t>
            </a:r>
            <a:r>
              <a:rPr lang="zh-TW" altLang="en-US" sz="2800" dirty="0" smtClean="0"/>
              <a:t>種：紅</a:t>
            </a:r>
            <a:r>
              <a:rPr lang="zh-TW" altLang="en-US" sz="2800" dirty="0"/>
              <a:t>、</a:t>
            </a:r>
            <a:r>
              <a:rPr lang="zh-TW" altLang="en-US" sz="2800" dirty="0" smtClean="0"/>
              <a:t>黃、</a:t>
            </a:r>
            <a:r>
              <a:rPr lang="zh-TW" altLang="en-US" sz="2800" dirty="0"/>
              <a:t>綠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zh-TW" sz="2800" dirty="0"/>
              <a:t>指示車輛及</a:t>
            </a:r>
            <a:r>
              <a:rPr lang="zh-TW" altLang="zh-TW" sz="2800" dirty="0" smtClean="0"/>
              <a:t>行人停止、</a:t>
            </a:r>
            <a:r>
              <a:rPr lang="zh-TW" altLang="zh-TW" sz="2800" dirty="0"/>
              <a:t>注意</a:t>
            </a:r>
            <a:r>
              <a:rPr lang="zh-TW" altLang="zh-TW" sz="2800" dirty="0" smtClean="0"/>
              <a:t>與</a:t>
            </a:r>
            <a:r>
              <a:rPr lang="zh-TW" altLang="zh-TW" sz="2800" dirty="0"/>
              <a:t>行進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zh-TW" sz="2800" dirty="0"/>
              <a:t>交通號誌變換的順序是：綠燈</a:t>
            </a:r>
            <a:r>
              <a:rPr lang="en-US" altLang="zh-TW" sz="2800" dirty="0"/>
              <a:t>(</a:t>
            </a:r>
            <a:r>
              <a:rPr lang="zh-TW" altLang="zh-TW" sz="2800" dirty="0"/>
              <a:t>通行</a:t>
            </a:r>
            <a:r>
              <a:rPr lang="en-US" altLang="zh-TW" sz="2800" dirty="0" smtClean="0"/>
              <a:t>)</a:t>
            </a:r>
            <a:r>
              <a:rPr lang="zh-TW" altLang="zh-TW" sz="2800" dirty="0" smtClean="0"/>
              <a:t> </a:t>
            </a:r>
            <a:r>
              <a:rPr lang="zh-TW" altLang="en-US" sz="2800" dirty="0" smtClean="0"/>
              <a:t>、</a:t>
            </a:r>
            <a:r>
              <a:rPr lang="zh-TW" altLang="zh-TW" sz="2800" dirty="0" smtClean="0"/>
              <a:t>黃燈</a:t>
            </a:r>
            <a:r>
              <a:rPr lang="en-US" altLang="zh-TW" sz="2800" dirty="0" smtClean="0"/>
              <a:t>(</a:t>
            </a:r>
            <a:r>
              <a:rPr lang="zh-TW" altLang="zh-TW" sz="2800" dirty="0" smtClean="0"/>
              <a:t>準備停止</a:t>
            </a:r>
            <a:r>
              <a:rPr lang="en-US" altLang="zh-TW" sz="2800" dirty="0" smtClean="0"/>
              <a:t>)</a:t>
            </a:r>
            <a:r>
              <a:rPr lang="zh-TW" altLang="zh-TW" sz="2800" dirty="0"/>
              <a:t>和紅燈</a:t>
            </a:r>
            <a:r>
              <a:rPr lang="en-US" altLang="zh-TW" sz="2800" dirty="0"/>
              <a:t>(</a:t>
            </a:r>
            <a:r>
              <a:rPr lang="zh-TW" altLang="zh-TW" sz="2800" dirty="0"/>
              <a:t>停止</a:t>
            </a:r>
            <a:r>
              <a:rPr lang="en-US" altLang="zh-TW" sz="2800" dirty="0"/>
              <a:t>)</a:t>
            </a:r>
            <a:r>
              <a:rPr lang="zh-TW" altLang="zh-TW" sz="2800" dirty="0"/>
              <a:t> 。</a:t>
            </a:r>
            <a:endParaRPr lang="zh-TW" alt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879" y="3717032"/>
            <a:ext cx="2867025" cy="189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s://sp.yimg.com/ib/th?id=HN.608047862107343073&amp;pid=15.1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927" y="3705519"/>
            <a:ext cx="28575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4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馬路邊不嬉戲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 smtClean="0"/>
              <a:t>不可在馬路邊拍打球類</a:t>
            </a:r>
            <a:endParaRPr lang="en-US" altLang="zh-TW" dirty="0" smtClean="0"/>
          </a:p>
          <a:p>
            <a:r>
              <a:rPr lang="zh-TW" altLang="en-US" dirty="0" smtClean="0"/>
              <a:t>不當低頭族</a:t>
            </a:r>
            <a:r>
              <a:rPr lang="en-US" altLang="zh-TW" dirty="0" smtClean="0"/>
              <a:t>-</a:t>
            </a:r>
            <a:r>
              <a:rPr lang="zh-TW" altLang="en-US" dirty="0" smtClean="0"/>
              <a:t>邊</a:t>
            </a:r>
            <a:r>
              <a:rPr lang="zh-TW" altLang="en-US" dirty="0"/>
              <a:t>走路邊划</a:t>
            </a:r>
            <a:r>
              <a:rPr lang="zh-TW" altLang="en-US" dirty="0" smtClean="0"/>
              <a:t>手機</a:t>
            </a:r>
            <a:endParaRPr lang="en-US" altLang="zh-TW" dirty="0" smtClean="0"/>
          </a:p>
          <a:p>
            <a:r>
              <a:rPr lang="zh-TW" altLang="en-US" dirty="0"/>
              <a:t>不可在馬路</a:t>
            </a:r>
            <a:r>
              <a:rPr lang="zh-TW" altLang="en-US" dirty="0" smtClean="0"/>
              <a:t>邊</a:t>
            </a:r>
            <a:r>
              <a:rPr lang="zh-TW" altLang="en-US" dirty="0"/>
              <a:t>追逐</a:t>
            </a:r>
            <a:r>
              <a:rPr lang="zh-TW" altLang="en-US" dirty="0" smtClean="0"/>
              <a:t>嬉戲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22" y="1484784"/>
            <a:ext cx="405765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1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安全過馬路五步驟</a:t>
            </a:r>
            <a:endParaRPr lang="zh-TW" alt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6007" y="1556429"/>
            <a:ext cx="23209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6957" y="1556429"/>
            <a:ext cx="234473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582" y="3861479"/>
            <a:ext cx="2328862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59969" y="3861479"/>
            <a:ext cx="231298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0919" y="3861479"/>
            <a:ext cx="2376488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矩形 6"/>
          <p:cNvSpPr>
            <a:spLocks noChangeArrowheads="1"/>
          </p:cNvSpPr>
          <p:nvPr/>
        </p:nvSpPr>
        <p:spPr bwMode="auto">
          <a:xfrm>
            <a:off x="2336007" y="1546904"/>
            <a:ext cx="5048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2800" b="1">
                <a:solidFill>
                  <a:srgbClr val="3333CC"/>
                </a:solidFill>
                <a:latin typeface="標楷體" pitchFamily="65" charset="-120"/>
                <a:ea typeface="標楷體" pitchFamily="65" charset="-120"/>
              </a:rPr>
              <a:t>停</a:t>
            </a: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4856957" y="1535791"/>
            <a:ext cx="504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2800" b="1">
                <a:solidFill>
                  <a:srgbClr val="3333CC"/>
                </a:solidFill>
                <a:latin typeface="標楷體" pitchFamily="65" charset="-120"/>
                <a:ea typeface="標楷體" pitchFamily="65" charset="-120"/>
              </a:rPr>
              <a:t>看</a:t>
            </a: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967582" y="3845604"/>
            <a:ext cx="5048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2800" b="1">
                <a:solidFill>
                  <a:srgbClr val="3333CC"/>
                </a:solidFill>
                <a:latin typeface="標楷體" pitchFamily="65" charset="-120"/>
                <a:ea typeface="標楷體" pitchFamily="65" charset="-120"/>
              </a:rPr>
              <a:t>轉</a:t>
            </a: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3559969" y="3845604"/>
            <a:ext cx="5048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2800" b="1">
                <a:solidFill>
                  <a:srgbClr val="3333CC"/>
                </a:solidFill>
                <a:latin typeface="標楷體" pitchFamily="65" charset="-120"/>
                <a:ea typeface="標楷體" pitchFamily="65" charset="-120"/>
              </a:rPr>
              <a:t>揮</a:t>
            </a: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6080919" y="3845604"/>
            <a:ext cx="5048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2800" b="1">
                <a:solidFill>
                  <a:srgbClr val="3333CC"/>
                </a:solidFill>
                <a:latin typeface="標楷體" pitchFamily="65" charset="-120"/>
                <a:ea typeface="標楷體" pitchFamily="65" charset="-120"/>
              </a:rPr>
              <a:t>動</a:t>
            </a: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2624932" y="3247116"/>
            <a:ext cx="178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990000"/>
                </a:solidFill>
                <a:latin typeface="DFLiHei-Bd-WIN-BF" charset="-120"/>
                <a:ea typeface="標楷體" pitchFamily="65" charset="-120"/>
              </a:rPr>
              <a:t>停人行道不強行</a:t>
            </a:r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144294" y="3247116"/>
            <a:ext cx="178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990000"/>
                </a:solidFill>
                <a:latin typeface="DFLiHei-Bd-WIN-BF" charset="-120"/>
                <a:ea typeface="標楷體" pitchFamily="65" charset="-120"/>
              </a:rPr>
              <a:t>看看號誌小綠人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1256507" y="5561691"/>
            <a:ext cx="178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990000"/>
                </a:solidFill>
                <a:latin typeface="DFLiHei-Bd-WIN-BF" charset="-120"/>
                <a:ea typeface="標楷體" pitchFamily="65" charset="-120"/>
              </a:rPr>
              <a:t>轉左轉右等車停</a:t>
            </a: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3775869" y="5561691"/>
            <a:ext cx="178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990000"/>
                </a:solidFill>
                <a:latin typeface="DFLiHei-Bd-WIN-BF" charset="-120"/>
                <a:ea typeface="標楷體" pitchFamily="65" charset="-120"/>
              </a:rPr>
              <a:t>揮手微笑表謝意</a:t>
            </a: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6368257" y="5561691"/>
            <a:ext cx="178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990000"/>
                </a:solidFill>
                <a:latin typeface="DFLiHei-Bd-WIN-BF" charset="-120"/>
                <a:ea typeface="標楷體" pitchFamily="65" charset="-120"/>
              </a:rPr>
              <a:t>動身起步快步走</a:t>
            </a:r>
          </a:p>
        </p:txBody>
      </p:sp>
    </p:spTree>
    <p:extLst>
      <p:ext uri="{BB962C8B-B14F-4D97-AF65-F5344CB8AC3E}">
        <p14:creationId xmlns:p14="http://schemas.microsoft.com/office/powerpoint/2010/main" val="371471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自行車任我行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56" y="1447800"/>
            <a:ext cx="6167437" cy="4800600"/>
          </a:xfrm>
        </p:spPr>
      </p:pic>
    </p:spTree>
    <p:extLst>
      <p:ext uri="{BB962C8B-B14F-4D97-AF65-F5344CB8AC3E}">
        <p14:creationId xmlns:p14="http://schemas.microsoft.com/office/powerpoint/2010/main" val="371359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騎乘機車請戴安全帽</a:t>
            </a:r>
            <a:endParaRPr lang="zh-TW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26260"/>
            <a:ext cx="2981006" cy="417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36828"/>
            <a:ext cx="3101163" cy="416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18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乘車安全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439" y="1447800"/>
            <a:ext cx="5556671" cy="4800600"/>
          </a:xfrm>
        </p:spPr>
      </p:pic>
    </p:spTree>
    <p:extLst>
      <p:ext uri="{BB962C8B-B14F-4D97-AF65-F5344CB8AC3E}">
        <p14:creationId xmlns:p14="http://schemas.microsoft.com/office/powerpoint/2010/main" val="503090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搭</a:t>
            </a:r>
            <a:r>
              <a:rPr lang="zh-TW" altLang="en-US" dirty="0"/>
              <a:t>乘</a:t>
            </a:r>
            <a:r>
              <a:rPr lang="zh-TW" altLang="en-US" dirty="0" smtClean="0"/>
              <a:t>捷運須知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687" y="1447800"/>
            <a:ext cx="5284176" cy="4800600"/>
          </a:xfrm>
        </p:spPr>
      </p:pic>
    </p:spTree>
    <p:extLst>
      <p:ext uri="{BB962C8B-B14F-4D97-AF65-F5344CB8AC3E}">
        <p14:creationId xmlns:p14="http://schemas.microsoft.com/office/powerpoint/2010/main" val="1419381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導護</a:t>
            </a:r>
            <a:r>
              <a:rPr lang="zh-TW" altLang="en-US" dirty="0" smtClean="0"/>
              <a:t>崗哨</a:t>
            </a:r>
            <a:r>
              <a:rPr lang="zh-TW" altLang="en-US" dirty="0"/>
              <a:t>位置圖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27" y="1447800"/>
            <a:ext cx="6258895" cy="4800600"/>
          </a:xfrm>
        </p:spPr>
      </p:pic>
    </p:spTree>
    <p:extLst>
      <p:ext uri="{BB962C8B-B14F-4D97-AF65-F5344CB8AC3E}">
        <p14:creationId xmlns:p14="http://schemas.microsoft.com/office/powerpoint/2010/main" val="28228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D259A2F-7821-42CA-898C-7EB9EA6EF0F9}"/>
              </a:ext>
            </a:extLst>
          </p:cNvPr>
          <p:cNvSpPr txBox="1"/>
          <p:nvPr/>
        </p:nvSpPr>
        <p:spPr>
          <a:xfrm>
            <a:off x="1409119" y="138969"/>
            <a:ext cx="5593900" cy="47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39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愛心導護商店位置圖</a:t>
            </a:r>
            <a:endParaRPr lang="zh-TW" altLang="en-US" sz="2439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6CA392E-7272-411F-8D64-FF875CF2162F}"/>
              </a:ext>
            </a:extLst>
          </p:cNvPr>
          <p:cNvCxnSpPr>
            <a:cxnSpLocks/>
          </p:cNvCxnSpPr>
          <p:nvPr/>
        </p:nvCxnSpPr>
        <p:spPr>
          <a:xfrm>
            <a:off x="1335226" y="634314"/>
            <a:ext cx="7372685" cy="0"/>
          </a:xfrm>
          <a:prstGeom prst="line">
            <a:avLst/>
          </a:prstGeom>
          <a:ln w="12700">
            <a:solidFill>
              <a:srgbClr val="19B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E2B46693-3EE7-4822-8596-02C75487C3C0}"/>
              </a:ext>
            </a:extLst>
          </p:cNvPr>
          <p:cNvSpPr/>
          <p:nvPr/>
        </p:nvSpPr>
        <p:spPr>
          <a:xfrm>
            <a:off x="467544" y="486477"/>
            <a:ext cx="650355" cy="58126"/>
          </a:xfrm>
          <a:custGeom>
            <a:avLst/>
            <a:gdLst>
              <a:gd name="connsiteX0" fmla="*/ 0 w 640080"/>
              <a:gd name="connsiteY0" fmla="*/ 34335 h 57208"/>
              <a:gd name="connsiteX1" fmla="*/ 121920 w 640080"/>
              <a:gd name="connsiteY1" fmla="*/ 5760 h 57208"/>
              <a:gd name="connsiteX2" fmla="*/ 169545 w 640080"/>
              <a:gd name="connsiteY2" fmla="*/ 57195 h 57208"/>
              <a:gd name="connsiteX3" fmla="*/ 287655 w 640080"/>
              <a:gd name="connsiteY3" fmla="*/ 45 h 57208"/>
              <a:gd name="connsiteX4" fmla="*/ 392430 w 640080"/>
              <a:gd name="connsiteY4" fmla="*/ 47670 h 57208"/>
              <a:gd name="connsiteX5" fmla="*/ 640080 w 640080"/>
              <a:gd name="connsiteY5" fmla="*/ 51480 h 5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080" h="57208">
                <a:moveTo>
                  <a:pt x="0" y="34335"/>
                </a:moveTo>
                <a:cubicBezTo>
                  <a:pt x="46831" y="18142"/>
                  <a:pt x="93663" y="1950"/>
                  <a:pt x="121920" y="5760"/>
                </a:cubicBezTo>
                <a:cubicBezTo>
                  <a:pt x="150177" y="9570"/>
                  <a:pt x="141923" y="58147"/>
                  <a:pt x="169545" y="57195"/>
                </a:cubicBezTo>
                <a:cubicBezTo>
                  <a:pt x="197167" y="56243"/>
                  <a:pt x="250508" y="1632"/>
                  <a:pt x="287655" y="45"/>
                </a:cubicBezTo>
                <a:cubicBezTo>
                  <a:pt x="324802" y="-1542"/>
                  <a:pt x="333693" y="39098"/>
                  <a:pt x="392430" y="47670"/>
                </a:cubicBezTo>
                <a:cubicBezTo>
                  <a:pt x="451168" y="56243"/>
                  <a:pt x="545624" y="53861"/>
                  <a:pt x="640080" y="51480"/>
                </a:cubicBezTo>
              </a:path>
            </a:pathLst>
          </a:custGeom>
          <a:noFill/>
          <a:ln>
            <a:solidFill>
              <a:srgbClr val="19B4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/>
          </p:nvPr>
        </p:nvGraphicFramePr>
        <p:xfrm>
          <a:off x="6673878" y="1024291"/>
          <a:ext cx="2404699" cy="5629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0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愛心服務站</a:t>
                      </a:r>
                      <a:endParaRPr lang="zh-TW" altLang="en-US" sz="20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908" marR="92908" marT="46454" marB="4645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7-11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天鑫門市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千代文教機構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思奇美語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欣託課後照顧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長頸鹿美語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金石堂天母店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258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天玉里辦公室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北港肉羹店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我家牛排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66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2908" marR="92908" marT="46454" marB="464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Phone world</a:t>
                      </a:r>
                    </a:p>
                  </a:txBody>
                  <a:tcPr marL="7742" marR="7742" marT="7742" marB="0" anchor="ctr"/>
                </a:tc>
                <a:extLst>
                  <a:ext uri="{0D108BD9-81ED-4DB2-BD59-A6C34878D82A}">
                    <a16:rowId xmlns:a16="http://schemas.microsoft.com/office/drawing/2014/main" val="2824975224"/>
                  </a:ext>
                </a:extLst>
              </a:tr>
            </a:tbl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93" y="1108442"/>
            <a:ext cx="6598431" cy="5573062"/>
          </a:xfrm>
          <a:prstGeom prst="rect">
            <a:avLst/>
          </a:prstGeom>
        </p:spPr>
      </p:pic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248" y="3305692"/>
            <a:ext cx="761895" cy="811973"/>
          </a:xfrm>
        </p:spPr>
      </p:pic>
      <p:pic>
        <p:nvPicPr>
          <p:cNvPr id="18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84" y="4370050"/>
            <a:ext cx="664619" cy="708303"/>
          </a:xfrm>
        </p:spPr>
      </p:pic>
      <p:pic>
        <p:nvPicPr>
          <p:cNvPr id="20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496" y="5733256"/>
            <a:ext cx="675670" cy="720080"/>
          </a:xfrm>
        </p:spPr>
      </p:pic>
      <p:pic>
        <p:nvPicPr>
          <p:cNvPr id="2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5318990"/>
            <a:ext cx="716206" cy="763281"/>
          </a:xfrm>
        </p:spPr>
      </p:pic>
      <p:pic>
        <p:nvPicPr>
          <p:cNvPr id="26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82" y="5271653"/>
            <a:ext cx="688049" cy="733273"/>
          </a:xfrm>
        </p:spPr>
      </p:pic>
      <p:pic>
        <p:nvPicPr>
          <p:cNvPr id="27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934" y="4796821"/>
            <a:ext cx="695859" cy="741596"/>
          </a:xfrm>
        </p:spPr>
      </p:pic>
      <p:pic>
        <p:nvPicPr>
          <p:cNvPr id="29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428740"/>
            <a:ext cx="682561" cy="727424"/>
          </a:xfrm>
        </p:spPr>
      </p:pic>
      <p:pic>
        <p:nvPicPr>
          <p:cNvPr id="30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226" y="3866098"/>
            <a:ext cx="681453" cy="726243"/>
          </a:xfrm>
        </p:spPr>
      </p:pic>
      <p:pic>
        <p:nvPicPr>
          <p:cNvPr id="31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687454"/>
            <a:ext cx="648072" cy="690668"/>
          </a:xfrm>
        </p:spPr>
      </p:pic>
      <p:pic>
        <p:nvPicPr>
          <p:cNvPr id="32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094" y="2564662"/>
            <a:ext cx="657682" cy="700910"/>
          </a:xfrm>
        </p:spPr>
      </p:pic>
      <p:pic>
        <p:nvPicPr>
          <p:cNvPr id="33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88" y="3257905"/>
            <a:ext cx="638462" cy="680427"/>
          </a:xfrm>
        </p:spPr>
      </p:pic>
      <p:sp>
        <p:nvSpPr>
          <p:cNvPr id="34" name="TextBox 20">
            <a:extLst>
              <a:ext uri="{FF2B5EF4-FFF2-40B4-BE49-F238E27FC236}">
                <a16:creationId xmlns:a16="http://schemas.microsoft.com/office/drawing/2014/main" id="{2D259A2F-7821-42CA-898C-7EB9EA6EF0F9}"/>
              </a:ext>
            </a:extLst>
          </p:cNvPr>
          <p:cNvSpPr txBox="1"/>
          <p:nvPr/>
        </p:nvSpPr>
        <p:spPr>
          <a:xfrm>
            <a:off x="306639" y="602565"/>
            <a:ext cx="6082450" cy="4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39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依愛心商店實施計畫召募學區愛心導護商店</a:t>
            </a:r>
          </a:p>
        </p:txBody>
      </p:sp>
    </p:spTree>
    <p:extLst>
      <p:ext uri="{BB962C8B-B14F-4D97-AF65-F5344CB8AC3E}">
        <p14:creationId xmlns:p14="http://schemas.microsoft.com/office/powerpoint/2010/main" val="13837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 animBg="1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過馬路時聽從導護志工的引導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1571942"/>
            <a:ext cx="3568948" cy="2145090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88" y="1556792"/>
            <a:ext cx="3550112" cy="216024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7" y="3933056"/>
            <a:ext cx="3528392" cy="216024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88" y="3901772"/>
            <a:ext cx="3550112" cy="2191523"/>
          </a:xfrm>
          <a:prstGeom prst="rect">
            <a:avLst/>
          </a:prstGeom>
        </p:spPr>
      </p:pic>
      <p:sp>
        <p:nvSpPr>
          <p:cNvPr id="8" name="爆炸 2 7"/>
          <p:cNvSpPr/>
          <p:nvPr/>
        </p:nvSpPr>
        <p:spPr>
          <a:xfrm>
            <a:off x="1835696" y="1700808"/>
            <a:ext cx="7128792" cy="4248472"/>
          </a:xfrm>
          <a:prstGeom prst="irregularSeal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天母的孩子們，經過守護你們的志工叔叔阿姨身旁，別忘了大聲說聲謝謝</a:t>
            </a:r>
            <a:r>
              <a:rPr lang="en-US" altLang="zh-TW" sz="2400" dirty="0" smtClean="0"/>
              <a:t>!!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2655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交通安全宣導影片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hlinkClick r:id="rId2"/>
              </a:rPr>
              <a:t>交通安全宣導</a:t>
            </a:r>
            <a:r>
              <a:rPr lang="en-US" altLang="zh-TW" dirty="0" smtClean="0">
                <a:hlinkClick r:id="rId2"/>
              </a:rPr>
              <a:t>-</a:t>
            </a:r>
            <a:r>
              <a:rPr lang="zh-TW" altLang="en-US" dirty="0" smtClean="0">
                <a:hlinkClick r:id="rId2"/>
              </a:rPr>
              <a:t>行人篇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行人違規穿越道路</a:t>
            </a:r>
            <a:endParaRPr lang="en-US" altLang="zh-TW" dirty="0" smtClean="0"/>
          </a:p>
          <a:p>
            <a:r>
              <a:rPr lang="zh-TW" altLang="en-US" dirty="0">
                <a:hlinkClick r:id="rId4"/>
              </a:rPr>
              <a:t>駕駛未禮讓</a:t>
            </a:r>
            <a:r>
              <a:rPr lang="zh-TW" altLang="en-US" dirty="0" smtClean="0">
                <a:hlinkClick r:id="rId4"/>
              </a:rPr>
              <a:t>行人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312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23728" y="2348880"/>
            <a:ext cx="5616624" cy="201622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zh-TW" altLang="en-US" sz="11000" dirty="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快快樂樂地出門</a:t>
            </a:r>
            <a:endParaRPr lang="en-US" altLang="zh-TW" sz="11000" dirty="0" smtClean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zh-TW" altLang="en-US" sz="11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平平安安的</a:t>
            </a:r>
            <a:r>
              <a:rPr lang="zh-TW" altLang="en-US" sz="11000" dirty="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回家</a:t>
            </a:r>
            <a:endParaRPr lang="en-US" altLang="zh-TW" sz="7200" dirty="0" smtClean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zh-TW" altLang="en-US" sz="72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3275856" y="4365104"/>
            <a:ext cx="5616624" cy="50405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Wingdings 2"/>
              <a:buNone/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天母國小學務處關心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您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~~</a:t>
            </a:r>
          </a:p>
          <a:p>
            <a:pPr marL="0" indent="0">
              <a:buFont typeface="Wingdings 2"/>
              <a:buNone/>
            </a:pPr>
            <a:endParaRPr lang="zh-TW" altLang="en-US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062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1122</TotalTime>
  <Words>582</Words>
  <Application>Microsoft Office PowerPoint</Application>
  <PresentationFormat>如螢幕大小 (4:3)</PresentationFormat>
  <Paragraphs>109</Paragraphs>
  <Slides>26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9" baseType="lpstr">
      <vt:lpstr>DFLiHei-Bd-WIN-BF</vt:lpstr>
      <vt:lpstr>Microsoft YaHei</vt:lpstr>
      <vt:lpstr>宋体</vt:lpstr>
      <vt:lpstr>华文中宋</vt:lpstr>
      <vt:lpstr>微軟正黑體</vt:lpstr>
      <vt:lpstr>新細明體</vt:lpstr>
      <vt:lpstr>標楷體</vt:lpstr>
      <vt:lpstr>Arial</vt:lpstr>
      <vt:lpstr>Calibri</vt:lpstr>
      <vt:lpstr>Gill Sans MT</vt:lpstr>
      <vt:lpstr>Verdana</vt:lpstr>
      <vt:lpstr>Wingdings 2</vt:lpstr>
      <vt:lpstr>夏至</vt:lpstr>
      <vt:lpstr>天母國小低年級交通安全教育宣導 學務處生教組</vt:lpstr>
      <vt:lpstr>校園平安行</vt:lpstr>
      <vt:lpstr>校園平安行</vt:lpstr>
      <vt:lpstr>校園安全行</vt:lpstr>
      <vt:lpstr>校園安全行</vt:lpstr>
      <vt:lpstr>校園安全行</vt:lpstr>
      <vt:lpstr>校園安全行</vt:lpstr>
      <vt:lpstr>校園安全行</vt:lpstr>
      <vt:lpstr>校園安全行</vt:lpstr>
      <vt:lpstr>怎麼走才安全</vt:lpstr>
      <vt:lpstr>穿越馬路請走斑馬線</vt:lpstr>
      <vt:lpstr>認識斑馬線-行人穿越道線</vt:lpstr>
      <vt:lpstr>認識斑馬線-行人穿越道線</vt:lpstr>
      <vt:lpstr>行人專用號誌</vt:lpstr>
      <vt:lpstr>紅綠燈</vt:lpstr>
      <vt:lpstr>馬路邊不嬉戲</vt:lpstr>
      <vt:lpstr>安全過馬路五步驟</vt:lpstr>
      <vt:lpstr>自行車任我行</vt:lpstr>
      <vt:lpstr>騎乘機車請戴安全帽</vt:lpstr>
      <vt:lpstr>乘車安全</vt:lpstr>
      <vt:lpstr>搭乘捷運須知</vt:lpstr>
      <vt:lpstr>導護崗哨位置圖</vt:lpstr>
      <vt:lpstr>PowerPoint 簡報</vt:lpstr>
      <vt:lpstr>過馬路時聽從導護志工的引導</vt:lpstr>
      <vt:lpstr>交通安全宣導影片</vt:lpstr>
      <vt:lpstr>PowerPoint 簡報</vt:lpstr>
    </vt:vector>
  </TitlesOfParts>
  <Company>tmups.tp.edu.tw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交通隊執勤注意事項</dc:title>
  <dc:creator>user</dc:creator>
  <cp:lastModifiedBy>生教組長</cp:lastModifiedBy>
  <cp:revision>86</cp:revision>
  <dcterms:created xsi:type="dcterms:W3CDTF">2010-10-06T03:44:02Z</dcterms:created>
  <dcterms:modified xsi:type="dcterms:W3CDTF">2020-12-21T07:56:04Z</dcterms:modified>
</cp:coreProperties>
</file>