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94" r:id="rId5"/>
    <p:sldId id="311" r:id="rId6"/>
    <p:sldId id="293" r:id="rId7"/>
    <p:sldId id="277" r:id="rId8"/>
    <p:sldId id="313" r:id="rId9"/>
    <p:sldId id="314" r:id="rId10"/>
    <p:sldId id="278" r:id="rId11"/>
    <p:sldId id="312" r:id="rId12"/>
    <p:sldId id="279" r:id="rId13"/>
    <p:sldId id="308" r:id="rId14"/>
    <p:sldId id="298" r:id="rId15"/>
    <p:sldId id="285" r:id="rId16"/>
    <p:sldId id="282" r:id="rId17"/>
    <p:sldId id="269" r:id="rId18"/>
  </p:sldIdLst>
  <p:sldSz cx="9144000" cy="6858000" type="screen4x3"/>
  <p:notesSz cx="6808788" cy="9942513"/>
  <p:defaultTextStyle>
    <a:defPPr>
      <a:defRPr lang="zh-TW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59"/>
    <p:restoredTop sz="94682"/>
  </p:normalViewPr>
  <p:slideViewPr>
    <p:cSldViewPr showGuides="1">
      <p:cViewPr varScale="1">
        <p:scale>
          <a:sx n="67" d="100"/>
          <a:sy n="67" d="100"/>
        </p:scale>
        <p:origin x="-768" y="-96"/>
      </p:cViewPr>
      <p:guideLst>
        <p:guide orient="horz" pos="2130"/>
        <p:guide pos="28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TW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67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按一下以編輯母片文字樣式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第二層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第三層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第四層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4038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CC6237-7B9E-4829-AC9B-29B871995D04}" type="slidenum"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125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備忘稿版面配置區 2"/>
          <p:cNvSpPr>
            <a:spLocks noGrp="1"/>
          </p:cNvSpPr>
          <p:nvPr>
            <p:ph type="body" idx="1"/>
          </p:nvPr>
        </p:nvSpPr>
        <p:spPr>
          <a:xfrm>
            <a:off x="681038" y="4722813"/>
            <a:ext cx="5446712" cy="4473575"/>
          </a:xfrm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TW" altLang="en-US" dirty="0"/>
          </a:p>
        </p:txBody>
      </p:sp>
      <p:sp>
        <p:nvSpPr>
          <p:cNvPr id="12292" name="投影片編號版面配置區 3"/>
          <p:cNvSpPr txBox="1">
            <a:spLocks noGrp="1"/>
          </p:cNvSpPr>
          <p:nvPr>
            <p:ph type="sldNum" sz="quarter"/>
          </p:nvPr>
        </p:nvSpPr>
        <p:spPr>
          <a:xfrm>
            <a:off x="3856038" y="9444038"/>
            <a:ext cx="2951162" cy="4968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TW" altLang="en-US" sz="1200" dirty="0"/>
              <a:t>2</a:t>
            </a:fld>
            <a:endParaRPr lang="zh-TW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TW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15113" y="260350"/>
            <a:ext cx="2071687" cy="586581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67425" cy="586581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橢圓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橢圓 13"/>
          <p:cNvSpPr/>
          <p:nvPr/>
        </p:nvSpPr>
        <p:spPr>
          <a:xfrm>
            <a:off x="1157288" y="1344613"/>
            <a:ext cx="63500" cy="6508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16" name="日期版面配置區 6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頁尾版面配置區 1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投影片編號版面配置區 9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A0EF-97B8-4BBD-B121-785BC490C7B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33EE12-EC9F-497D-918D-7747AC7F5DF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日期版面配置區 6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頁尾版面配置區 7"/>
          <p:cNvSpPr>
            <a:spLocks noGrp="1"/>
          </p:cNvSpPr>
          <p:nvPr>
            <p:ph type="ftr" sz="quarter" idx="1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投影片編號版面配置區 8"/>
          <p:cNvSpPr>
            <a:spLocks noGrp="1"/>
          </p:cNvSpPr>
          <p:nvPr>
            <p:ph type="sldNum" sz="quarter" idx="1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EFB59E-C81B-4719-94BE-522FFDAB54C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014413" y="0"/>
            <a:ext cx="81295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日期版面配置區 1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投影片編號版面配置區 3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A66848A-7D68-4042-887B-3203A8D974D4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日期版面配置區 4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頁尾版面配置區 5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56D6FB-F721-44A4-AE4F-CFEE24519786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marL="0" marR="0" lvl="0" indent="-283210" algn="l" defTabSz="914400" rtl="0" eaLnBrk="1" fontAlgn="base" latinLnBrk="0" hangingPunct="1">
              <a:lnSpc>
                <a:spcPts val="3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流程圖: 程序 13"/>
          <p:cNvSpPr/>
          <p:nvPr/>
        </p:nvSpPr>
        <p:spPr>
          <a:xfrm rot="19468671">
            <a:off x="396875" y="954088"/>
            <a:ext cx="685800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流程圖: 程序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vert="horz" wrap="square" lIns="91440" tIns="274320" rIns="91440" bIns="45720" numCol="1" anchor="t" anchorCtr="0" compatLnSpc="1">
            <a:normAutofit/>
          </a:bodyPr>
          <a:lstStyle>
            <a:lvl1pPr indent="0">
              <a:buNone/>
              <a:defRPr sz="3200"/>
            </a:lvl1pPr>
          </a:lstStyle>
          <a:p>
            <a:pPr marL="365125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按一下圖示以新增圖片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7" name="日期版面配置區 4"/>
          <p:cNvSpPr>
            <a:spLocks noGrp="1"/>
          </p:cNvSpPr>
          <p:nvPr>
            <p:ph type="dt" sz="half" idx="1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頁尾版面配置區 5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474FA-F6C4-4D23-A400-7D90A6F90A2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64B666-5A86-4570-8103-DE99BF9B9B7C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標楷體" panose="03000509000000000000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168275" y="20638"/>
            <a:ext cx="1703388" cy="17033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7" name="文字版面配置區 8"/>
          <p:cNvSpPr>
            <a:spLocks noGrp="1"/>
          </p:cNvSpPr>
          <p:nvPr>
            <p:ph type="body" idx="1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altLang="zh-TW" dirty="0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bg2">
                  <a:shade val="50000"/>
                  <a:satMod val="20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kumimoji="0" sz="1200">
                <a:solidFill>
                  <a:srgbClr val="B5A788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4AB36B-EF5F-4A78-96F9-B7ABB06E735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B5A788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B5A78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矩形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anose="020B0604030504040204" pitchFamily="34" charset="-120"/>
        </a:defRPr>
      </a:lvl9pPr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6855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355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7305" indent="-18288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1925" y="360363"/>
            <a:ext cx="7407275" cy="2708275"/>
          </a:xfrm>
        </p:spPr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一年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10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班學校日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簡報</a:t>
            </a:r>
          </a:p>
        </p:txBody>
      </p:sp>
      <p:sp>
        <p:nvSpPr>
          <p:cNvPr id="10243" name="Rectangle 3"/>
          <p:cNvSpPr txBox="1">
            <a:spLocks noChangeArrowheads="1"/>
          </p:cNvSpPr>
          <p:nvPr/>
        </p:nvSpPr>
        <p:spPr bwMode="auto">
          <a:xfrm>
            <a:off x="1115616" y="3864471"/>
            <a:ext cx="768731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/>
          <a:lstStyle>
            <a:lvl1pPr marL="27305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1pPr>
            <a:lvl2pPr marL="640080" indent="-236855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2pPr>
            <a:lvl3pPr marL="885825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3pPr>
            <a:lvl4pPr marL="1097280" indent="-173355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4pPr>
            <a:lvl5pPr marL="1297305" indent="-18288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5pPr>
            <a:lvl6pPr marL="17545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6pPr>
            <a:lvl7pPr marL="22117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7pPr>
            <a:lvl8pPr marL="26689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8pPr>
            <a:lvl9pPr marL="3126105" indent="-1828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  <a:ea typeface="微軟正黑體" panose="020B0604030504040204" pitchFamily="34" charset="-120"/>
              </a:defRPr>
            </a:lvl9pPr>
          </a:lstStyle>
          <a:p>
            <a:pPr marL="27305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20E04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 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320E04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lvl="0" eaLnBrk="1" hangingPunct="1">
              <a:buNone/>
              <a:defRPr/>
            </a:pP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楊老師感謝</a:t>
            </a:r>
            <a:r>
              <a:rPr kumimoji="1" lang="zh-TW" altLang="en-US" sz="4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班上家長</a:t>
            </a:r>
            <a:r>
              <a:rPr kumimoji="1" lang="zh-TW" altLang="en-US" sz="4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的</a:t>
            </a:r>
            <a:r>
              <a:rPr kumimoji="1" lang="zh-TW" altLang="en-US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大力支持和協助</a:t>
            </a:r>
            <a:r>
              <a:rPr kumimoji="1" lang="en-US" altLang="zh-TW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!!</a:t>
            </a:r>
            <a:r>
              <a:rPr kumimoji="1" lang="zh-TW" altLang="en-US" sz="4400" b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endParaRPr kumimoji="1" lang="en-US" altLang="zh-TW" sz="4400" b="1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會議流程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idx="1"/>
          </p:nvPr>
        </p:nvSpPr>
        <p:spPr>
          <a:xfrm>
            <a:off x="1075055" y="782955"/>
            <a:ext cx="7499350" cy="4800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教學及班級經營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本年度行事曆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成績評量說明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報告及班親組織討論事項</a:t>
            </a: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zh-TW" altLang="en-US" sz="4400" b="1" dirty="0">
                <a:solidFill>
                  <a:schemeClr val="tx2"/>
                </a:solidFill>
                <a:sym typeface="+mn-ea"/>
              </a:rPr>
              <a:t>班代主持</a:t>
            </a:r>
            <a:r>
              <a:rPr lang="en-US" altLang="zh-TW" sz="4400" b="1" dirty="0">
                <a:solidFill>
                  <a:schemeClr val="tx2"/>
                </a:solidFill>
                <a:sym typeface="+mn-ea"/>
              </a:rPr>
              <a:t>:</a:t>
            </a:r>
            <a:r>
              <a:rPr lang="zh-TW" altLang="en-US" sz="4400" b="1" dirty="0">
                <a:solidFill>
                  <a:schemeClr val="tx2"/>
                </a:solidFill>
                <a:sym typeface="+mn-ea"/>
              </a:rPr>
              <a:t>班級導護表</a:t>
            </a:r>
            <a:r>
              <a:rPr lang="en-US" altLang="zh-TW" sz="4400" b="1" dirty="0">
                <a:solidFill>
                  <a:schemeClr val="tx2"/>
                </a:solidFill>
                <a:sym typeface="+mn-ea"/>
              </a:rPr>
              <a:t>/</a:t>
            </a:r>
            <a:r>
              <a:rPr lang="zh-TW" altLang="en-US" sz="4400" b="1" dirty="0">
                <a:solidFill>
                  <a:schemeClr val="tx2"/>
                </a:solidFill>
                <a:sym typeface="+mn-ea"/>
              </a:rPr>
              <a:t>班費</a:t>
            </a:r>
            <a:r>
              <a:rPr lang="en-US" altLang="zh-TW" sz="4400" b="1" dirty="0">
                <a:solidFill>
                  <a:schemeClr val="tx2"/>
                </a:solidFill>
                <a:sym typeface="+mn-ea"/>
              </a:rPr>
              <a:t>/</a:t>
            </a:r>
            <a:r>
              <a:rPr lang="zh-TW" altLang="en-US" sz="4400" b="1" dirty="0">
                <a:solidFill>
                  <a:schemeClr val="tx2"/>
                </a:solidFill>
                <a:sym typeface="+mn-ea"/>
              </a:rPr>
              <a:t>冷氣費</a:t>
            </a:r>
            <a:endParaRPr lang="zh-TW" altLang="en-US" sz="4400" b="1" dirty="0">
              <a:solidFill>
                <a:schemeClr val="tx2"/>
              </a:solidFill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2835" y="-22542"/>
            <a:ext cx="7499350" cy="1143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班級經營理念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92835" y="419735"/>
            <a:ext cx="7911465" cy="5563235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TW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我們的約定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~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遵守班規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(</a:t>
            </a:r>
            <a:r>
              <a:rPr lang="zh-TW" altLang="en-US" sz="2400" b="1" dirty="0">
                <a:solidFill>
                  <a:schemeClr val="tx2"/>
                </a:solidFill>
              </a:rPr>
              <a:t>7:50前吃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早餐,</a:t>
            </a:r>
            <a:r>
              <a:rPr lang="zh-TW" altLang="en-US" sz="2400" b="1" dirty="0">
                <a:solidFill>
                  <a:schemeClr val="tx2"/>
                </a:solidFill>
              </a:rPr>
              <a:t>垃圾小袋帶回自理)</a:t>
            </a:r>
            <a:endParaRPr lang="en-US" altLang="zh-TW" sz="2400" b="1" dirty="0">
              <a:solidFill>
                <a:schemeClr val="tx2"/>
              </a:solidFill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配合課程融入多元智能，找出孩子的優勢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智能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None/>
              <a:defRPr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(</a:t>
            </a:r>
            <a:r>
              <a:rPr lang="zh-TW" altLang="en-US" sz="2400" b="1" dirty="0">
                <a:solidFill>
                  <a:schemeClr val="tx2"/>
                </a:solidFill>
              </a:rPr>
              <a:t>人人都是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長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~</a:t>
            </a:r>
            <a:r>
              <a:rPr lang="zh-TW" altLang="en-US" sz="2400" b="1" dirty="0" smtClean="0">
                <a:solidFill>
                  <a:schemeClr val="tx2"/>
                </a:solidFill>
              </a:rPr>
              <a:t>擔任幹部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)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玩具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分享日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/H.B.D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慶生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活動 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彈性實施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低年級行為表徵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親師溝通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老師依據可見的部分陳述事實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理解情緒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建議可行策略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       </a:t>
            </a:r>
            <a:r>
              <a:rPr lang="zh-TW" altLang="en-US" b="1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       教育</a:t>
            </a:r>
            <a:r>
              <a:rPr lang="zh-TW" altLang="en-US" b="1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無他，唯榜樣而已~</a:t>
            </a:r>
          </a:p>
          <a:p>
            <a:pPr marL="8255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                             讓我們一起和孩子成長。</a:t>
            </a:r>
            <a:endParaRPr kumimoji="0" lang="zh-TW" alt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zh-TW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3104" y="32618"/>
            <a:ext cx="7499350" cy="1143000"/>
          </a:xfrm>
        </p:spPr>
        <p:txBody>
          <a:bodyPr anchor="ctr">
            <a:normAutofit fontScale="9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一年10班楊雅嵐老師網站	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   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7277067" cy="54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99350" cy="1143000"/>
          </a:xfrm>
        </p:spPr>
        <p:txBody>
          <a:bodyPr anchor="ctr">
            <a:normAutofit/>
          </a:bodyPr>
          <a:lstStyle/>
          <a:p>
            <a:pPr marL="8255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zh-TW" altLang="en-US" b="1" dirty="0">
                <a:solidFill>
                  <a:schemeClr val="tx2">
                    <a:satMod val="130000"/>
                  </a:schemeClr>
                </a:solidFill>
              </a:rPr>
              <a:t>本年度行事曆</a:t>
            </a:r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>
          <a:xfrm>
            <a:off x="1043608" y="1196752"/>
            <a:ext cx="7634288" cy="5112568"/>
          </a:xfrm>
        </p:spPr>
        <p:txBody>
          <a:bodyPr vert="horz" wrap="square" lIns="91440" tIns="45720" rIns="91440" bIns="45720" numCol="1" anchor="t" anchorCtr="0" compatLnSpc="1"/>
          <a:lstStyle/>
          <a:p>
            <a:pPr marL="82550" lvl="0" indent="0">
              <a:buNone/>
              <a:defRPr/>
            </a:pPr>
            <a:r>
              <a:rPr lang="en-US" altLang="zh-TW" sz="2800" dirty="0" smtClean="0"/>
              <a:t>3/16 </a:t>
            </a:r>
            <a:r>
              <a:rPr lang="en-US" altLang="zh-TW" sz="2800" dirty="0"/>
              <a:t>(</a:t>
            </a:r>
            <a:r>
              <a:rPr lang="zh-TW" altLang="en-US" sz="2800" dirty="0"/>
              <a:t>一</a:t>
            </a:r>
            <a:r>
              <a:rPr lang="en-US" altLang="zh-TW" sz="2800" dirty="0"/>
              <a:t>)-</a:t>
            </a:r>
            <a:r>
              <a:rPr lang="en-US" altLang="zh-TW" sz="2800" dirty="0" smtClean="0"/>
              <a:t>3/20(</a:t>
            </a:r>
            <a:r>
              <a:rPr lang="zh-TW" altLang="en-US" sz="2800" dirty="0"/>
              <a:t>五</a:t>
            </a:r>
            <a:r>
              <a:rPr lang="en-US" altLang="zh-TW" sz="2800" dirty="0"/>
              <a:t>) </a:t>
            </a:r>
            <a:r>
              <a:rPr lang="en-US" altLang="zh-TW" sz="2800" dirty="0" smtClean="0"/>
              <a:t>110 </a:t>
            </a:r>
            <a:r>
              <a:rPr lang="zh-TW" altLang="en-US" sz="2800" dirty="0"/>
              <a:t>班級導護家長</a:t>
            </a:r>
            <a:r>
              <a:rPr lang="zh-TW" altLang="en-US" sz="2800" dirty="0" smtClean="0"/>
              <a:t>值勤</a:t>
            </a:r>
            <a:endParaRPr lang="en-US" altLang="zh-TW" sz="2800" dirty="0" smtClean="0"/>
          </a:p>
          <a:p>
            <a:pPr marL="82550" lvl="0" indent="0">
              <a:buNone/>
              <a:defRPr/>
            </a:pPr>
            <a:r>
              <a:rPr lang="en-US" altLang="zh-TW" sz="2800" dirty="0" smtClean="0"/>
              <a:t>4/2 </a:t>
            </a:r>
            <a:r>
              <a:rPr lang="en-US" altLang="zh-TW" sz="2800" dirty="0"/>
              <a:t>(</a:t>
            </a:r>
            <a:r>
              <a:rPr lang="zh-TW" altLang="en-US" sz="2800" dirty="0"/>
              <a:t>四</a:t>
            </a:r>
            <a:r>
              <a:rPr lang="en-US" altLang="zh-TW" sz="2800" dirty="0"/>
              <a:t>)-4/5 (</a:t>
            </a:r>
            <a:r>
              <a:rPr lang="zh-TW" altLang="en-US" sz="2800" dirty="0"/>
              <a:t>日</a:t>
            </a:r>
            <a:r>
              <a:rPr lang="en-US" altLang="zh-TW" sz="2800" dirty="0"/>
              <a:t>)</a:t>
            </a:r>
            <a:r>
              <a:rPr lang="zh-TW" altLang="en-US" sz="2800" dirty="0"/>
              <a:t>清明連假 </a:t>
            </a:r>
            <a:endParaRPr lang="en-US" altLang="zh-TW" sz="2800" dirty="0" smtClean="0"/>
          </a:p>
          <a:p>
            <a:pPr marL="82550" lvl="0" indent="0">
              <a:buNone/>
              <a:defRPr/>
            </a:pPr>
            <a:r>
              <a:rPr lang="en-US" altLang="zh-TW" sz="2800" dirty="0" smtClean="0">
                <a:solidFill>
                  <a:srgbClr val="FF0000"/>
                </a:solidFill>
              </a:rPr>
              <a:t>4/30 </a:t>
            </a:r>
            <a:r>
              <a:rPr lang="en-US" altLang="zh-TW" sz="2800" dirty="0">
                <a:solidFill>
                  <a:srgbClr val="FF0000"/>
                </a:solidFill>
              </a:rPr>
              <a:t>(</a:t>
            </a:r>
            <a:r>
              <a:rPr lang="zh-TW" altLang="en-US" sz="2800" dirty="0">
                <a:solidFill>
                  <a:srgbClr val="FF0000"/>
                </a:solidFill>
              </a:rPr>
              <a:t>四</a:t>
            </a:r>
            <a:r>
              <a:rPr lang="en-US" altLang="zh-TW" sz="2800" dirty="0">
                <a:solidFill>
                  <a:srgbClr val="FF0000"/>
                </a:solidFill>
              </a:rPr>
              <a:t>)- 5/1 (</a:t>
            </a:r>
            <a:r>
              <a:rPr lang="zh-TW" altLang="en-US" sz="2800" dirty="0">
                <a:solidFill>
                  <a:srgbClr val="FF0000"/>
                </a:solidFill>
              </a:rPr>
              <a:t>五</a:t>
            </a:r>
            <a:r>
              <a:rPr lang="en-US" altLang="zh-TW" sz="2800" dirty="0">
                <a:solidFill>
                  <a:srgbClr val="FF0000"/>
                </a:solidFill>
              </a:rPr>
              <a:t>) </a:t>
            </a:r>
            <a:r>
              <a:rPr lang="zh-TW" altLang="en-US" sz="2800" dirty="0">
                <a:solidFill>
                  <a:srgbClr val="FF0000"/>
                </a:solidFill>
              </a:rPr>
              <a:t>期中考 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marL="82550" lvl="0" indent="0">
              <a:buNone/>
              <a:defRPr/>
            </a:pPr>
            <a:r>
              <a:rPr lang="en-US" altLang="zh-TW" sz="2800" dirty="0" smtClean="0"/>
              <a:t>5/16 </a:t>
            </a:r>
            <a:r>
              <a:rPr lang="en-US" altLang="zh-TW" sz="2800" dirty="0"/>
              <a:t>(</a:t>
            </a:r>
            <a:r>
              <a:rPr lang="zh-TW" altLang="en-US" sz="2800" dirty="0"/>
              <a:t>六</a:t>
            </a:r>
            <a:r>
              <a:rPr lang="en-US" altLang="zh-TW" sz="2800" dirty="0"/>
              <a:t>)</a:t>
            </a:r>
            <a:r>
              <a:rPr lang="zh-TW" altLang="en-US" sz="2800" dirty="0"/>
              <a:t>體育表演會</a:t>
            </a:r>
            <a:r>
              <a:rPr lang="zh-TW" altLang="en-US" sz="2800" dirty="0" smtClean="0"/>
              <a:t>（未定</a:t>
            </a:r>
            <a:r>
              <a:rPr lang="zh-TW" altLang="en-US" sz="2800" dirty="0"/>
              <a:t>） </a:t>
            </a:r>
            <a:endParaRPr lang="en-US" altLang="zh-TW" sz="2800" dirty="0" smtClean="0"/>
          </a:p>
          <a:p>
            <a:pPr marL="82550" lvl="0" indent="0">
              <a:buNone/>
              <a:defRPr/>
            </a:pPr>
            <a:r>
              <a:rPr lang="en-US" altLang="zh-TW" sz="2800" dirty="0" smtClean="0"/>
              <a:t>5/18 </a:t>
            </a:r>
            <a:r>
              <a:rPr lang="en-US" altLang="zh-TW" sz="2800" dirty="0"/>
              <a:t>(</a:t>
            </a:r>
            <a:r>
              <a:rPr lang="zh-TW" altLang="en-US" sz="2800" dirty="0"/>
              <a:t>一</a:t>
            </a:r>
            <a:r>
              <a:rPr lang="en-US" altLang="zh-TW" sz="2800" dirty="0"/>
              <a:t>)</a:t>
            </a:r>
            <a:r>
              <a:rPr lang="zh-TW" altLang="en-US" sz="2800" dirty="0"/>
              <a:t>體表會補休</a:t>
            </a:r>
            <a:r>
              <a:rPr lang="zh-TW" altLang="en-US" sz="2800" dirty="0" smtClean="0"/>
              <a:t>（未定）</a:t>
            </a:r>
            <a:endParaRPr lang="en-US" altLang="zh-TW" sz="2800" dirty="0" smtClean="0"/>
          </a:p>
          <a:p>
            <a:pPr marL="82550" lvl="0" indent="0">
              <a:buNone/>
              <a:defRPr/>
            </a:pPr>
            <a:r>
              <a:rPr lang="en-US" altLang="zh-TW" sz="2800" dirty="0"/>
              <a:t>6/20 (</a:t>
            </a:r>
            <a:r>
              <a:rPr lang="zh-TW" altLang="en-US" sz="2800" dirty="0"/>
              <a:t>一</a:t>
            </a:r>
            <a:r>
              <a:rPr lang="en-US" altLang="zh-TW" sz="2800" dirty="0"/>
              <a:t>)</a:t>
            </a:r>
            <a:r>
              <a:rPr lang="zh-TW" altLang="en-US" sz="2800" dirty="0"/>
              <a:t>補</a:t>
            </a:r>
            <a:r>
              <a:rPr lang="zh-TW" altLang="en-US" sz="2800" dirty="0" smtClean="0"/>
              <a:t>上</a:t>
            </a:r>
            <a:r>
              <a:rPr lang="en-US" altLang="zh-TW" sz="2800" dirty="0" smtClean="0"/>
              <a:t>6/26 </a:t>
            </a:r>
            <a:r>
              <a:rPr lang="zh-TW" altLang="en-US" sz="2800" dirty="0"/>
              <a:t>週五的</a:t>
            </a:r>
            <a:r>
              <a:rPr lang="zh-TW" altLang="en-US" sz="2800" dirty="0" smtClean="0"/>
              <a:t>課程</a:t>
            </a:r>
            <a:endParaRPr lang="en-US" altLang="zh-TW" sz="2800" dirty="0" smtClean="0"/>
          </a:p>
          <a:p>
            <a:pPr marL="82550" lvl="0" indent="0">
              <a:buNone/>
              <a:defRPr/>
            </a:pPr>
            <a:r>
              <a:rPr lang="en-US" altLang="zh-TW" sz="2800" dirty="0" smtClean="0"/>
              <a:t>6/25 </a:t>
            </a:r>
            <a:r>
              <a:rPr lang="en-US" altLang="zh-TW" sz="2800" dirty="0"/>
              <a:t>(</a:t>
            </a:r>
            <a:r>
              <a:rPr lang="zh-TW" altLang="en-US" sz="2800" dirty="0"/>
              <a:t>四</a:t>
            </a:r>
            <a:r>
              <a:rPr lang="en-US" altLang="zh-TW" sz="2800" dirty="0"/>
              <a:t>)-6/28(</a:t>
            </a:r>
            <a:r>
              <a:rPr lang="zh-TW" altLang="en-US" sz="2800" dirty="0"/>
              <a:t>日</a:t>
            </a:r>
            <a:r>
              <a:rPr lang="en-US" altLang="zh-TW" sz="2800" dirty="0"/>
              <a:t>)</a:t>
            </a:r>
            <a:r>
              <a:rPr lang="zh-TW" altLang="en-US" sz="2800" dirty="0"/>
              <a:t>端午連假 </a:t>
            </a:r>
            <a:endParaRPr lang="en-US" altLang="zh-TW" sz="2800" dirty="0" smtClean="0"/>
          </a:p>
          <a:p>
            <a:pPr marL="82550" lvl="0" indent="0">
              <a:buNone/>
              <a:defRPr/>
            </a:pPr>
            <a:r>
              <a:rPr lang="en-US" altLang="zh-TW" sz="2800" dirty="0" smtClean="0">
                <a:solidFill>
                  <a:srgbClr val="FF0000"/>
                </a:solidFill>
              </a:rPr>
              <a:t>7/7 </a:t>
            </a:r>
            <a:r>
              <a:rPr lang="en-US" altLang="zh-TW" sz="2800" dirty="0">
                <a:solidFill>
                  <a:srgbClr val="FF0000"/>
                </a:solidFill>
              </a:rPr>
              <a:t>(</a:t>
            </a:r>
            <a:r>
              <a:rPr lang="zh-TW" altLang="en-US" sz="2800" dirty="0">
                <a:solidFill>
                  <a:srgbClr val="FF0000"/>
                </a:solidFill>
              </a:rPr>
              <a:t>二</a:t>
            </a:r>
            <a:r>
              <a:rPr lang="en-US" altLang="zh-TW" sz="2800" dirty="0">
                <a:solidFill>
                  <a:srgbClr val="FF0000"/>
                </a:solidFill>
              </a:rPr>
              <a:t>) - 7/8 (</a:t>
            </a:r>
            <a:r>
              <a:rPr lang="zh-TW" altLang="en-US" sz="2800" dirty="0">
                <a:solidFill>
                  <a:srgbClr val="FF0000"/>
                </a:solidFill>
              </a:rPr>
              <a:t>三</a:t>
            </a:r>
            <a:r>
              <a:rPr lang="en-US" altLang="zh-TW" sz="2800" dirty="0">
                <a:solidFill>
                  <a:srgbClr val="FF0000"/>
                </a:solidFill>
              </a:rPr>
              <a:t>)</a:t>
            </a:r>
            <a:r>
              <a:rPr lang="zh-TW" altLang="en-US" sz="2800" dirty="0">
                <a:solidFill>
                  <a:srgbClr val="FF0000"/>
                </a:solidFill>
              </a:rPr>
              <a:t>期末考 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marL="82550" lvl="0" indent="0">
              <a:buNone/>
              <a:defRPr/>
            </a:pPr>
            <a:r>
              <a:rPr lang="en-US" altLang="zh-TW" sz="2800" dirty="0" smtClean="0"/>
              <a:t>7/14 </a:t>
            </a:r>
            <a:r>
              <a:rPr lang="en-US" altLang="zh-TW" sz="2800" dirty="0"/>
              <a:t>(</a:t>
            </a:r>
            <a:r>
              <a:rPr lang="zh-TW" altLang="en-US" sz="2800" dirty="0"/>
              <a:t>二</a:t>
            </a:r>
            <a:r>
              <a:rPr lang="en-US" altLang="zh-TW" sz="2800" dirty="0"/>
              <a:t>)</a:t>
            </a:r>
            <a:r>
              <a:rPr lang="zh-TW" altLang="en-US" sz="2800" dirty="0"/>
              <a:t>休業式 </a:t>
            </a:r>
            <a:endParaRPr lang="en-US" altLang="zh-TW" sz="2800" dirty="0" smtClean="0"/>
          </a:p>
          <a:p>
            <a:pPr marL="82550" lvl="0" indent="0">
              <a:buNone/>
              <a:defRPr/>
            </a:pPr>
            <a:r>
              <a:rPr lang="en-US" altLang="zh-TW" sz="2800" dirty="0" smtClean="0"/>
              <a:t>7/15 </a:t>
            </a:r>
            <a:r>
              <a:rPr lang="zh-TW" altLang="en-US" sz="2800" dirty="0"/>
              <a:t>寒假開始 </a:t>
            </a:r>
            <a:endParaRPr kumimoji="0" lang="zh-TW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340" name="Rectangle 4"/>
          <p:cNvSpPr/>
          <p:nvPr/>
        </p:nvSpPr>
        <p:spPr>
          <a:xfrm>
            <a:off x="1435100" y="1663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TW" altLang="zh-TW" dirty="0">
                <a:latin typeface="Arial" panose="020B0604020202020204" pitchFamily="34" charset="0"/>
              </a:rPr>
              <a:t/>
            </a:r>
            <a:br>
              <a:rPr lang="zh-TW" altLang="zh-TW" dirty="0">
                <a:latin typeface="Arial" panose="020B0604020202020204" pitchFamily="34" charset="0"/>
              </a:rPr>
            </a:br>
            <a:endParaRPr lang="zh-TW" altLang="zh-TW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國語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計畫</a:t>
            </a:r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>
          <a:xfrm>
            <a:off x="1058863" y="1268413"/>
            <a:ext cx="7850187" cy="5040312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配合學校</a:t>
            </a:r>
            <a:r>
              <a:rPr lang="zh-TW" altLang="en-US" b="1" dirty="0" smtClean="0">
                <a:solidFill>
                  <a:schemeClr val="tx2"/>
                </a:solidFill>
              </a:rPr>
              <a:t>進度</a:t>
            </a:r>
            <a:r>
              <a:rPr lang="en-US" altLang="zh-TW" b="1" dirty="0" smtClean="0">
                <a:solidFill>
                  <a:schemeClr val="tx2"/>
                </a:solidFill>
              </a:rPr>
              <a:t>: </a:t>
            </a:r>
            <a:r>
              <a:rPr lang="zh-TW" altLang="en-US" b="1" dirty="0" smtClean="0">
                <a:solidFill>
                  <a:schemeClr val="tx2"/>
                </a:solidFill>
              </a:rPr>
              <a:t>每週</a:t>
            </a:r>
            <a:r>
              <a:rPr lang="zh-TW" altLang="en-US" b="1" dirty="0">
                <a:solidFill>
                  <a:schemeClr val="tx2"/>
                </a:solidFill>
              </a:rPr>
              <a:t>一課為</a:t>
            </a:r>
            <a:r>
              <a:rPr lang="zh-TW" altLang="en-US" b="1" dirty="0" smtClean="0">
                <a:solidFill>
                  <a:schemeClr val="tx2"/>
                </a:solidFill>
              </a:rPr>
              <a:t>準</a:t>
            </a: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</a:rPr>
              <a:t>作業內容</a:t>
            </a:r>
            <a:r>
              <a:rPr lang="en-US" altLang="zh-TW" b="1" dirty="0">
                <a:solidFill>
                  <a:schemeClr val="tx2"/>
                </a:solidFill>
              </a:rPr>
              <a:t>:</a:t>
            </a:r>
            <a:r>
              <a:rPr lang="zh-TW" altLang="en-US" b="1" dirty="0">
                <a:solidFill>
                  <a:schemeClr val="tx2"/>
                </a:solidFill>
              </a:rPr>
              <a:t>慢</a:t>
            </a:r>
            <a:r>
              <a:rPr lang="zh-TW" altLang="en-US" b="1" dirty="0" smtClean="0">
                <a:solidFill>
                  <a:schemeClr val="tx2"/>
                </a:solidFill>
              </a:rPr>
              <a:t>寫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~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有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錯訂正3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次</a:t>
            </a:r>
            <a:r>
              <a:rPr lang="en-US" altLang="zh-TW" b="1" dirty="0" smtClean="0">
                <a:solidFill>
                  <a:srgbClr val="FF0000"/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rgbClr val="FF0000"/>
                </a:solidFill>
                <a:sym typeface="+mn-ea"/>
              </a:rPr>
              <a:t>家長訂簽</a:t>
            </a:r>
            <a:r>
              <a:rPr lang="en-US" altLang="zh-TW" b="1" dirty="0" smtClean="0">
                <a:solidFill>
                  <a:srgbClr val="FF0000"/>
                </a:solidFill>
                <a:sym typeface="+mn-ea"/>
              </a:rPr>
              <a:t>)</a:t>
            </a:r>
            <a:endParaRPr lang="zh-TW" altLang="en-US" b="1" dirty="0">
              <a:solidFill>
                <a:srgbClr val="FF0000"/>
              </a:solidFill>
            </a:endParaRPr>
          </a:p>
          <a:p>
            <a:pPr marL="82550" indent="0">
              <a:buNone/>
            </a:pPr>
            <a:r>
              <a:rPr lang="zh-TW" altLang="en-US" b="1" dirty="0">
                <a:solidFill>
                  <a:schemeClr val="tx2"/>
                </a:solidFill>
              </a:rPr>
              <a:t>  </a:t>
            </a:r>
            <a:r>
              <a:rPr lang="zh-TW" altLang="en-US" b="1" dirty="0">
                <a:solidFill>
                  <a:schemeClr val="tx2"/>
                </a:solidFill>
              </a:rPr>
              <a:t> 國</a:t>
            </a:r>
            <a:r>
              <a:rPr lang="zh-TW" altLang="en-US" b="1" dirty="0" smtClean="0">
                <a:solidFill>
                  <a:schemeClr val="tx2"/>
                </a:solidFill>
              </a:rPr>
              <a:t>習</a:t>
            </a:r>
            <a:r>
              <a:rPr lang="en-US" altLang="zh-TW" b="1" dirty="0" smtClean="0">
                <a:solidFill>
                  <a:schemeClr val="tx2"/>
                </a:solidFill>
              </a:rPr>
              <a:t>(1</a:t>
            </a:r>
            <a:r>
              <a:rPr lang="zh-TW" altLang="en-US" b="1" dirty="0" smtClean="0">
                <a:solidFill>
                  <a:schemeClr val="tx2"/>
                </a:solidFill>
              </a:rPr>
              <a:t>本</a:t>
            </a:r>
            <a:r>
              <a:rPr lang="en-US" altLang="zh-TW" b="1" dirty="0" smtClean="0">
                <a:solidFill>
                  <a:schemeClr val="tx2"/>
                </a:solidFill>
              </a:rPr>
              <a:t>)</a:t>
            </a:r>
            <a:r>
              <a:rPr lang="zh-TW" altLang="en-US" b="1" dirty="0" smtClean="0">
                <a:solidFill>
                  <a:schemeClr val="tx2"/>
                </a:solidFill>
              </a:rPr>
              <a:t>                         </a:t>
            </a:r>
            <a:endParaRPr lang="zh-TW" altLang="en-US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</a:rPr>
              <a:t>  </a:t>
            </a:r>
            <a:r>
              <a:rPr lang="zh-TW" altLang="en-US" b="1" dirty="0">
                <a:solidFill>
                  <a:schemeClr val="tx2"/>
                </a:solidFill>
              </a:rPr>
              <a:t>甲乙本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生字</a:t>
            </a:r>
            <a:r>
              <a:rPr lang="en-US" altLang="zh-TW" b="1" dirty="0">
                <a:solidFill>
                  <a:schemeClr val="tx2"/>
                </a:solidFill>
              </a:rPr>
              <a:t>/</a:t>
            </a:r>
            <a:r>
              <a:rPr lang="zh-TW" altLang="en-US" b="1" dirty="0">
                <a:solidFill>
                  <a:schemeClr val="tx2"/>
                </a:solidFill>
              </a:rPr>
              <a:t>詞</a:t>
            </a:r>
            <a:r>
              <a:rPr lang="en-US" altLang="zh-TW" b="1" dirty="0">
                <a:solidFill>
                  <a:schemeClr val="tx2"/>
                </a:solidFill>
              </a:rPr>
              <a:t>)</a:t>
            </a:r>
            <a:endParaRPr lang="zh-TW" altLang="zh-TW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r>
              <a:rPr lang="zh-TW" altLang="zh-TW" b="1" dirty="0">
                <a:solidFill>
                  <a:schemeClr val="tx2"/>
                </a:solidFill>
              </a:rPr>
              <a:t>  </a:t>
            </a:r>
            <a:r>
              <a:rPr lang="zh-TW" altLang="en-US" b="1" dirty="0" smtClean="0">
                <a:solidFill>
                  <a:schemeClr val="tx2"/>
                </a:solidFill>
              </a:rPr>
              <a:t> </a:t>
            </a:r>
            <a:r>
              <a:rPr lang="zh-TW" altLang="zh-TW" b="1" dirty="0" smtClean="0">
                <a:solidFill>
                  <a:schemeClr val="tx2"/>
                </a:solidFill>
              </a:rPr>
              <a:t>國</a:t>
            </a:r>
            <a:r>
              <a:rPr lang="zh-TW" altLang="zh-TW" b="1" dirty="0">
                <a:solidFill>
                  <a:schemeClr val="tx2"/>
                </a:solidFill>
              </a:rPr>
              <a:t>作</a:t>
            </a:r>
            <a:r>
              <a:rPr lang="en-US" altLang="zh-TW" b="1" dirty="0" smtClean="0">
                <a:solidFill>
                  <a:schemeClr val="tx2"/>
                </a:solidFill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</a:rPr>
              <a:t>笑臉本</a:t>
            </a:r>
            <a:r>
              <a:rPr lang="en-US" altLang="zh-TW" b="1" dirty="0">
                <a:solidFill>
                  <a:schemeClr val="tx2"/>
                </a:solidFill>
              </a:rPr>
              <a:t>)</a:t>
            </a:r>
            <a:r>
              <a:rPr lang="zh-TW" altLang="zh-TW" b="1" dirty="0">
                <a:solidFill>
                  <a:schemeClr val="tx2"/>
                </a:solidFill>
              </a:rPr>
              <a:t> </a:t>
            </a:r>
            <a:endParaRPr lang="en-US" altLang="zh-TW" b="1" dirty="0" smtClean="0">
              <a:solidFill>
                <a:schemeClr val="tx2"/>
              </a:solidFill>
            </a:endParaRPr>
          </a:p>
          <a:p>
            <a:pPr marL="82550" indent="0">
              <a:buNone/>
            </a:pPr>
            <a:r>
              <a:rPr lang="zh-TW" altLang="en-US" b="1" dirty="0" smtClean="0">
                <a:solidFill>
                  <a:schemeClr val="tx2"/>
                </a:solidFill>
              </a:rPr>
              <a:t>   </a:t>
            </a:r>
            <a:r>
              <a:rPr lang="zh-TW" altLang="en-US" b="1" dirty="0" smtClean="0">
                <a:solidFill>
                  <a:srgbClr val="FF0000"/>
                </a:solidFill>
              </a:rPr>
              <a:t>造詞本    圈詞本   句型本   閱讀小達人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</a:rPr>
              <a:t>聽考</a:t>
            </a:r>
            <a:r>
              <a:rPr lang="en-US" altLang="zh-TW" b="1" dirty="0">
                <a:solidFill>
                  <a:schemeClr val="tx2"/>
                </a:solidFill>
              </a:rPr>
              <a:t>: 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每課考一次</a:t>
            </a:r>
            <a:endParaRPr lang="zh-TW" altLang="en-US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  <a:sym typeface="+mn-ea"/>
              </a:rPr>
              <a:t>平常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考卷：每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單元考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一次</a:t>
            </a:r>
            <a:endParaRPr lang="en-US" altLang="zh-TW" b="1" dirty="0" smtClean="0">
              <a:solidFill>
                <a:schemeClr val="tx2"/>
              </a:solidFill>
              <a:sym typeface="+mn-ea"/>
            </a:endParaRPr>
          </a:p>
          <a:p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大考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考卷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：期中       期末</a:t>
            </a: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zh-TW" b="1" dirty="0"/>
          </a:p>
          <a:p>
            <a:pPr eaLnBrk="1" hangingPunct="1">
              <a:lnSpc>
                <a:spcPct val="90000"/>
              </a:lnSpc>
            </a:pPr>
            <a:endParaRPr lang="zh-TW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499350" cy="1143000"/>
          </a:xfrm>
        </p:spPr>
        <p:txBody>
          <a:bodyPr/>
          <a:lstStyle/>
          <a:p>
            <a:r>
              <a:rPr lang="zh-TW" altLang="en-US" dirty="0" smtClean="0"/>
              <a:t>字體結構教學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3300" y="1225872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419014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字</a:t>
            </a:r>
            <a:r>
              <a:rPr lang="en-US" altLang="zh-TW" dirty="0" smtClean="0"/>
              <a:t>~</a:t>
            </a:r>
            <a:r>
              <a:rPr lang="zh-TW" altLang="en-US" dirty="0" smtClean="0"/>
              <a:t>詞</a:t>
            </a:r>
            <a:r>
              <a:rPr lang="en-US" altLang="zh-TW" dirty="0" smtClean="0"/>
              <a:t>~</a:t>
            </a:r>
            <a:r>
              <a:rPr lang="zh-TW" altLang="en-US" dirty="0" smtClean="0"/>
              <a:t>段落 教學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51792" y="2191542"/>
            <a:ext cx="5342410" cy="3990510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" y="2209427"/>
            <a:ext cx="4950684" cy="371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68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數學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計畫 </a:t>
            </a:r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>
          <a:xfrm>
            <a:off x="899592" y="1268760"/>
            <a:ext cx="7962900" cy="5040313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配合學校進度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原則每兩週一課為準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)</a:t>
            </a: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作業內容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:</a:t>
            </a:r>
          </a:p>
          <a:p>
            <a:pPr marL="82550" indent="0" eaLnBrk="1" hangingPunct="1">
              <a:lnSpc>
                <a:spcPct val="90000"/>
              </a:lnSpc>
              <a:buNone/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  數本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(2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本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)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 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         數</a:t>
            </a:r>
            <a:r>
              <a:rPr lang="zh-TW" altLang="zh-TW" b="1" dirty="0">
                <a:solidFill>
                  <a:schemeClr val="tx2"/>
                </a:solidFill>
                <a:sym typeface="+mn-ea"/>
              </a:rPr>
              <a:t>習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(2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習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)</a:t>
            </a:r>
          </a:p>
          <a:p>
            <a:pPr marL="82550" indent="0" eaLnBrk="1" hangingPunct="1">
              <a:lnSpc>
                <a:spcPct val="90000"/>
              </a:lnSpc>
              <a:buNone/>
            </a:pP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  數學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重點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整理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(4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本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zh-TW" altLang="en-US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學好數學的第一件事，把數字寫整齊，建立良好的列式習慣</a:t>
            </a:r>
            <a:r>
              <a:rPr lang="en-US" altLang="zh-TW" b="1" dirty="0">
                <a:solidFill>
                  <a:schemeClr val="tx2"/>
                </a:solidFill>
              </a:rPr>
              <a:t>,</a:t>
            </a:r>
            <a:r>
              <a:rPr lang="zh-TW" altLang="en-US" b="1" dirty="0">
                <a:solidFill>
                  <a:schemeClr val="tx2"/>
                </a:solidFill>
              </a:rPr>
              <a:t>銜接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課程</a:t>
            </a:r>
            <a:r>
              <a:rPr lang="en-US" altLang="zh-TW" b="1" dirty="0" smtClean="0">
                <a:solidFill>
                  <a:schemeClr val="tx2"/>
                </a:solidFill>
              </a:rPr>
              <a:t>.</a:t>
            </a: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結合教具運用及實物操作進行</a:t>
            </a:r>
            <a:r>
              <a:rPr lang="zh-TW" altLang="en-US" b="1" dirty="0" smtClean="0">
                <a:solidFill>
                  <a:schemeClr val="tx2"/>
                </a:solidFill>
              </a:rPr>
              <a:t>課程</a:t>
            </a: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  <a:sym typeface="+mn-ea"/>
              </a:rPr>
              <a:t>平常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考卷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：兩單元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考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一次</a:t>
            </a:r>
            <a:endParaRPr lang="en-US" altLang="zh-TW" b="1" dirty="0" smtClean="0">
              <a:solidFill>
                <a:schemeClr val="tx2"/>
              </a:solidFill>
              <a:sym typeface="+mn-ea"/>
            </a:endParaRPr>
          </a:p>
          <a:p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大考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考卷：期中       期末</a:t>
            </a:r>
            <a:endParaRPr lang="en-US" altLang="zh-TW" b="1" dirty="0">
              <a:solidFill>
                <a:schemeClr val="tx2"/>
              </a:solidFill>
            </a:endParaRPr>
          </a:p>
          <a:p>
            <a:endParaRPr lang="zh-TW" altLang="en-US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endParaRPr lang="zh-TW" altLang="en-US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數字拳 </a:t>
            </a:r>
            <a:r>
              <a:rPr lang="en-US" altLang="zh-TW" dirty="0" smtClean="0"/>
              <a:t>5.10.15.20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84784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1911030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生活課程(生活 美勞)教學計畫</a:t>
            </a:r>
            <a:endParaRPr kumimoji="0" lang="zh-TW" altLang="en-US" sz="4000" b="1" i="0" u="none" strike="noStrike" kern="1200" cap="none" spc="0" normalizeH="0" baseline="0" noProof="0" dirty="0" smtClean="0">
              <a:ln>
                <a:noFill/>
              </a:ln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1096328" y="975043"/>
            <a:ext cx="7891462" cy="4906962"/>
          </a:xfrm>
        </p:spPr>
        <p:txBody>
          <a:bodyPr vert="horz" wrap="square" lIns="91440" tIns="45720" rIns="91440" bIns="45720" anchor="t"/>
          <a:lstStyle/>
          <a:p>
            <a:pPr marL="82550" indent="0" eaLnBrk="1" hangingPunct="1">
              <a:lnSpc>
                <a:spcPct val="90000"/>
              </a:lnSpc>
              <a:buNone/>
            </a:pPr>
            <a:endParaRPr lang="zh-TW" altLang="en-US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生活課本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/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習作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原則上平日放學校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班級經營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班規討論</a:t>
            </a:r>
            <a:r>
              <a:rPr lang="en-US" altLang="zh-TW" b="1" dirty="0">
                <a:solidFill>
                  <a:schemeClr val="tx2"/>
                </a:solidFill>
              </a:rPr>
              <a:t>,</a:t>
            </a:r>
            <a:r>
              <a:rPr lang="zh-TW" altLang="en-US" b="1" dirty="0">
                <a:solidFill>
                  <a:schemeClr val="tx2"/>
                </a:solidFill>
              </a:rPr>
              <a:t>玩具分享活動</a:t>
            </a:r>
            <a:r>
              <a:rPr lang="en-US" altLang="zh-TW" b="1" dirty="0">
                <a:solidFill>
                  <a:schemeClr val="tx2"/>
                </a:solidFill>
              </a:rPr>
              <a:t>)</a:t>
            </a:r>
            <a:endParaRPr lang="en-US" altLang="zh-TW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</a:rPr>
              <a:t>依據校本課程規畫</a:t>
            </a:r>
            <a:r>
              <a:rPr lang="en-US" altLang="zh-TW" b="1" dirty="0">
                <a:solidFill>
                  <a:schemeClr val="tx2"/>
                </a:solidFill>
              </a:rPr>
              <a:t>(</a:t>
            </a:r>
            <a:r>
              <a:rPr lang="zh-TW" altLang="en-US" b="1" dirty="0">
                <a:solidFill>
                  <a:schemeClr val="tx2"/>
                </a:solidFill>
              </a:rPr>
              <a:t>宣導活動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體表會</a:t>
            </a:r>
            <a:r>
              <a:rPr lang="en-US" altLang="zh-TW" b="1" dirty="0">
                <a:solidFill>
                  <a:schemeClr val="tx2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solidFill>
                  <a:schemeClr val="tx2"/>
                </a:solidFill>
                <a:sym typeface="+mn-ea"/>
              </a:rPr>
              <a:t>掌握體驗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省思</a:t>
            </a:r>
            <a:r>
              <a:rPr lang="en-US" altLang="zh-TW" b="1" dirty="0">
                <a:solidFill>
                  <a:schemeClr val="tx2"/>
                </a:solidFill>
                <a:sym typeface="+mn-ea"/>
              </a:rPr>
              <a:t>,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實踐的精神將所學落實到生活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中</a:t>
            </a: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  <a:sym typeface="+mn-ea"/>
              </a:rPr>
              <a:t>小考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：</a:t>
            </a:r>
            <a:r>
              <a:rPr lang="zh-TW" altLang="en-US" b="1" dirty="0">
                <a:solidFill>
                  <a:schemeClr val="tx2"/>
                </a:solidFill>
              </a:rPr>
              <a:t>小組</a:t>
            </a:r>
            <a:r>
              <a:rPr lang="zh-TW" altLang="en-US" b="1" dirty="0">
                <a:solidFill>
                  <a:schemeClr val="tx2"/>
                </a:solidFill>
              </a:rPr>
              <a:t>討論、美勞作品、表演、實踐、學習單、習作、學習態度</a:t>
            </a:r>
            <a:endParaRPr lang="zh-TW" altLang="zh-TW" b="1" dirty="0">
              <a:solidFill>
                <a:schemeClr val="tx2"/>
              </a:solidFill>
            </a:endParaRPr>
          </a:p>
          <a:p>
            <a:pPr marL="82550" indent="0">
              <a:buNone/>
            </a:pPr>
            <a:endParaRPr lang="zh-TW" alt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</a:rPr>
              <a:t>玩具分享日</a:t>
            </a:r>
            <a:endParaRPr lang="zh-TW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53588" y="1775204"/>
            <a:ext cx="5203676" cy="3902757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978" y="2299438"/>
            <a:ext cx="4067944" cy="3878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580" y="108268"/>
            <a:ext cx="7499350" cy="1143000"/>
          </a:xfrm>
        </p:spPr>
        <p:txBody>
          <a:bodyPr anchor="ctr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天母愛閱</a:t>
            </a: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~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教學計畫</a:t>
            </a:r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>
          <a:xfrm>
            <a:off x="1136968" y="1251268"/>
            <a:ext cx="7850187" cy="5040312"/>
          </a:xfrm>
        </p:spPr>
        <p:txBody>
          <a:bodyPr vert="horz" wrap="square" lIns="91440" tIns="45720" rIns="91440" bIns="45720" anchor="t"/>
          <a:lstStyle/>
          <a:p>
            <a:pPr marL="82550" indent="0">
              <a:buNone/>
            </a:pPr>
            <a:endParaRPr lang="en-US" altLang="zh-TW" b="1" dirty="0">
              <a:solidFill>
                <a:schemeClr val="tx2"/>
              </a:solidFill>
            </a:endParaRPr>
          </a:p>
          <a:p>
            <a:r>
              <a:rPr lang="zh-TW" altLang="en-US" b="1" dirty="0">
                <a:solidFill>
                  <a:schemeClr val="tx2"/>
                </a:solidFill>
              </a:rPr>
              <a:t>進館閱讀</a:t>
            </a:r>
          </a:p>
          <a:p>
            <a:r>
              <a:rPr lang="zh-TW" altLang="en-US" sz="3200" b="1" dirty="0">
                <a:solidFill>
                  <a:schemeClr val="tx2"/>
                </a:solidFill>
                <a:sym typeface="+mn-ea"/>
              </a:rPr>
              <a:t>巡迴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圖書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學習單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zh-TW" altLang="en-US" sz="3200" b="1" dirty="0">
              <a:solidFill>
                <a:schemeClr val="tx2"/>
              </a:solidFill>
            </a:endParaRPr>
          </a:p>
          <a:p>
            <a:r>
              <a:rPr lang="zh-TW" altLang="en-US" sz="3200" b="1" dirty="0">
                <a:solidFill>
                  <a:schemeClr val="tx2"/>
                </a:solidFill>
                <a:sym typeface="+mn-ea"/>
              </a:rPr>
              <a:t>班級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圖書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二年級發回</a:t>
            </a:r>
            <a:r>
              <a:rPr lang="en-US" altLang="zh-TW" sz="3200" b="1" dirty="0" smtClean="0">
                <a:solidFill>
                  <a:schemeClr val="tx2"/>
                </a:solidFill>
                <a:sym typeface="+mn-ea"/>
              </a:rPr>
              <a:t>)</a:t>
            </a:r>
            <a:endParaRPr lang="zh-TW" altLang="en-US" sz="3200" b="1" dirty="0">
              <a:solidFill>
                <a:schemeClr val="tx2"/>
              </a:solidFill>
              <a:sym typeface="+mn-ea"/>
            </a:endParaRPr>
          </a:p>
          <a:p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天母</a:t>
            </a:r>
            <a:r>
              <a:rPr lang="zh-TW" altLang="en-US" b="1" dirty="0">
                <a:solidFill>
                  <a:schemeClr val="tx2"/>
                </a:solidFill>
                <a:sym typeface="+mn-ea"/>
              </a:rPr>
              <a:t>文學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護照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唐詩教學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)</a:t>
            </a:r>
          </a:p>
          <a:p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親</a:t>
            </a:r>
            <a:r>
              <a:rPr lang="zh-TW" altLang="en-US" sz="3200" b="1" dirty="0">
                <a:solidFill>
                  <a:schemeClr val="tx2"/>
                </a:solidFill>
                <a:sym typeface="+mn-ea"/>
              </a:rPr>
              <a:t>子共讀</a:t>
            </a:r>
          </a:p>
          <a:p>
            <a:pPr marL="82550" indent="0">
              <a:buNone/>
            </a:pP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  (</a:t>
            </a:r>
            <a:r>
              <a:rPr lang="zh-TW" altLang="en-US" sz="3200" b="1" dirty="0">
                <a:solidFill>
                  <a:schemeClr val="tx2"/>
                </a:solidFill>
                <a:sym typeface="+mn-ea"/>
              </a:rPr>
              <a:t>假日閱讀10~15分鐘</a:t>
            </a: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，</a:t>
            </a:r>
            <a:endParaRPr lang="en-US" altLang="zh-TW" sz="3200" b="1" dirty="0" smtClean="0">
              <a:solidFill>
                <a:schemeClr val="tx2"/>
              </a:solidFill>
              <a:sym typeface="+mn-ea"/>
            </a:endParaRPr>
          </a:p>
          <a:p>
            <a:pPr marL="82550" indent="0">
              <a:buNone/>
            </a:pPr>
            <a:r>
              <a:rPr lang="zh-TW" altLang="en-US" sz="3200" b="1" dirty="0" smtClean="0">
                <a:solidFill>
                  <a:schemeClr val="tx2"/>
                </a:solidFill>
                <a:sym typeface="+mn-ea"/>
              </a:rPr>
              <a:t>  登記</a:t>
            </a:r>
            <a:r>
              <a:rPr lang="zh-TW" altLang="en-US" sz="3200" b="1" dirty="0">
                <a:solidFill>
                  <a:schemeClr val="tx2"/>
                </a:solidFill>
                <a:sym typeface="+mn-ea"/>
              </a:rPr>
              <a:t>在聯絡簿上)</a:t>
            </a:r>
            <a:endParaRPr lang="zh-TW" altLang="en-US" sz="3200" b="1" dirty="0">
              <a:solidFill>
                <a:schemeClr val="tx2"/>
              </a:solidFill>
            </a:endParaRPr>
          </a:p>
          <a:p>
            <a:endParaRPr lang="zh-TW" altLang="en-US" sz="3200" b="1" dirty="0">
              <a:solidFill>
                <a:schemeClr val="tx2"/>
              </a:solidFill>
            </a:endParaRPr>
          </a:p>
          <a:p>
            <a:endParaRPr lang="zh-TW" altLang="en-US" sz="3200" dirty="0"/>
          </a:p>
          <a:p>
            <a:pPr marL="82550" indent="0">
              <a:buNone/>
            </a:pPr>
            <a:endParaRPr lang="en-US" altLang="zh-TW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2400" b="1" dirty="0"/>
          </a:p>
        </p:txBody>
      </p:sp>
      <p:pic>
        <p:nvPicPr>
          <p:cNvPr id="16388" name="內容版面配置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845" y="1407478"/>
            <a:ext cx="2808288" cy="3744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成績評量</a:t>
            </a:r>
            <a:r>
              <a:rPr kumimoji="0" lang="zh-TW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說明</a:t>
            </a:r>
            <a:endParaRPr kumimoji="0" lang="zh-TW" altLang="en-US" sz="4300" b="1" i="0" u="none" strike="noStrike" kern="1200" cap="none" spc="0" normalizeH="0" baseline="0" noProof="0" dirty="0">
              <a:ln>
                <a:noFill/>
              </a:ln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成績計算方式說明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國、數、生活</a:t>
            </a:r>
            <a:r>
              <a:rPr lang="zh-TW" altLang="en-US" b="1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+mn-ea"/>
              </a:rPr>
              <a:t>、天母愛閱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定期評量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40%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平時評量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60%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含口頭發表</a:t>
            </a:r>
            <a:r>
              <a:rPr lang="zh-TW" altLang="en-US" b="1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+mn-ea"/>
              </a:rPr>
              <a:t>、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課堂參與、作業評量、</a:t>
            </a:r>
          </a:p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學習單、學業態度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等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11275" y="143193"/>
            <a:ext cx="7499350" cy="1143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班務討論</a:t>
            </a:r>
          </a:p>
        </p:txBody>
      </p:sp>
      <p:sp>
        <p:nvSpPr>
          <p:cNvPr id="23555" name="內容版面配置區 2"/>
          <p:cNvSpPr>
            <a:spLocks noGrp="1"/>
          </p:cNvSpPr>
          <p:nvPr>
            <p:ph idx="1"/>
          </p:nvPr>
        </p:nvSpPr>
        <p:spPr>
          <a:xfrm>
            <a:off x="1187450" y="1096010"/>
            <a:ext cx="7747000" cy="542480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65125" marR="0" lvl="0" indent="-282575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班費報告</a:t>
            </a:r>
            <a:r>
              <a:rPr lang="en-US" altLang="zh-TW" b="1" dirty="0" smtClean="0">
                <a:solidFill>
                  <a:schemeClr val="tx2"/>
                </a:solidFill>
              </a:rPr>
              <a:t>:</a:t>
            </a:r>
          </a:p>
          <a:p>
            <a:pPr marL="825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None/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  一上已支出</a:t>
            </a:r>
            <a:r>
              <a:rPr lang="en-US" altLang="zh-TW" b="1" dirty="0">
                <a:solidFill>
                  <a:schemeClr val="tx2"/>
                </a:solidFill>
              </a:rPr>
              <a:t>~</a:t>
            </a:r>
            <a:r>
              <a:rPr lang="zh-TW" altLang="en-US" b="1" dirty="0" smtClean="0">
                <a:solidFill>
                  <a:schemeClr val="tx2"/>
                </a:solidFill>
              </a:rPr>
              <a:t>見班群</a:t>
            </a:r>
            <a:r>
              <a:rPr lang="en-US" altLang="zh-TW" b="1" dirty="0" smtClean="0">
                <a:solidFill>
                  <a:schemeClr val="tx2"/>
                </a:solidFill>
              </a:rPr>
              <a:t>line</a:t>
            </a:r>
          </a:p>
          <a:p>
            <a:pPr marL="825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None/>
              <a:defRPr/>
            </a:pPr>
            <a:endParaRPr lang="en-US" altLang="zh-TW" b="1" dirty="0" smtClean="0">
              <a:solidFill>
                <a:schemeClr val="tx2"/>
              </a:solidFill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一下預估支出</a:t>
            </a:r>
            <a:r>
              <a:rPr lang="en-US" altLang="zh-TW" b="1" dirty="0" smtClean="0">
                <a:solidFill>
                  <a:schemeClr val="tx2"/>
                </a:solidFill>
                <a:sym typeface="+mn-ea"/>
              </a:rPr>
              <a:t>~</a:t>
            </a:r>
            <a:r>
              <a:rPr lang="zh-TW" altLang="en-US" b="1" dirty="0" smtClean="0">
                <a:solidFill>
                  <a:schemeClr val="tx2"/>
                </a:solidFill>
                <a:sym typeface="+mn-ea"/>
              </a:rPr>
              <a:t>陸續公告在班網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長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導</a:t>
            </a:r>
            <a:r>
              <a:rPr lang="zh-TW" altLang="en-US" b="1" dirty="0">
                <a:solidFill>
                  <a:schemeClr val="bg1"/>
                </a:solidFill>
                <a:sym typeface="+mn-ea"/>
              </a:rPr>
              <a:t>護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表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:</a:t>
            </a:r>
          </a:p>
          <a:p>
            <a:pPr marL="82550" lv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   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c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崗 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2020/3/16~3/20(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班網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/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班</a:t>
            </a:r>
            <a:r>
              <a:rPr lang="zh-TW" altLang="en-US" b="1" dirty="0">
                <a:solidFill>
                  <a:schemeClr val="bg1"/>
                </a:solidFill>
                <a:sym typeface="+mn-ea"/>
              </a:rPr>
              <a:t>群</a:t>
            </a:r>
            <a:r>
              <a:rPr lang="en-US" altLang="zh-TW" b="1" dirty="0">
                <a:solidFill>
                  <a:schemeClr val="bg1"/>
                </a:solidFill>
                <a:sym typeface="+mn-ea"/>
              </a:rPr>
              <a:t>)</a:t>
            </a:r>
            <a:endParaRPr lang="en-US" altLang="zh-TW" b="1" dirty="0" smtClean="0">
              <a:solidFill>
                <a:schemeClr val="bg1"/>
              </a:solidFill>
              <a:sym typeface="+mn-ea"/>
            </a:endParaRPr>
          </a:p>
          <a:p>
            <a:pPr marL="825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  *晨光時間支援表請填寫線上問卷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(</a:t>
            </a:r>
            <a:r>
              <a:rPr lang="zh-TW" altLang="en-US" b="1" dirty="0" smtClean="0">
                <a:solidFill>
                  <a:schemeClr val="bg1"/>
                </a:solidFill>
                <a:sym typeface="+mn-ea"/>
              </a:rPr>
              <a:t>班群</a:t>
            </a:r>
            <a:r>
              <a:rPr lang="en-US" altLang="zh-TW" b="1" dirty="0" smtClean="0">
                <a:solidFill>
                  <a:schemeClr val="bg1"/>
                </a:solidFill>
                <a:sym typeface="+mn-ea"/>
              </a:rPr>
              <a:t>)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825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lang="zh-TW" altLang="en-US" b="1" dirty="0">
                <a:solidFill>
                  <a:schemeClr val="tx2"/>
                </a:solidFill>
              </a:rPr>
              <a:t> 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歡迎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家長提供小點心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有過敏者請先告知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kumimoji="0" lang="zh-TW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3913" y="2802255"/>
            <a:ext cx="8269288" cy="2665413"/>
          </a:xfrm>
        </p:spPr>
        <p:txBody>
          <a:bodyPr anchor="b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感謝您的參與</a:t>
            </a:r>
            <a:b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TW" altLang="en-US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楊老師</a:t>
            </a:r>
            <a:r>
              <a:rPr kumimoji="0" lang="en-US" altLang="zh-TW" sz="43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Tel:0972- -</a:t>
            </a:r>
            <a:br>
              <a:rPr kumimoji="0" lang="en-US" altLang="zh-TW" sz="43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zh-TW" alt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聯絡本的功課表上有註明</a:t>
            </a: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)</a:t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3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TW" altLang="en-US" sz="43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夏至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666</Words>
  <Application>Microsoft Office PowerPoint</Application>
  <PresentationFormat>如螢幕大小 (4:3)</PresentationFormat>
  <Paragraphs>93</Paragraphs>
  <Slides>16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16</vt:i4>
      </vt:variant>
    </vt:vector>
  </HeadingPairs>
  <TitlesOfParts>
    <vt:vector size="18" baseType="lpstr">
      <vt:lpstr>預設簡報設計</vt:lpstr>
      <vt:lpstr>夏至</vt:lpstr>
      <vt:lpstr>一年10班學校日簡報</vt:lpstr>
      <vt:lpstr>會議流程</vt:lpstr>
      <vt:lpstr>班級經營理念</vt:lpstr>
      <vt:lpstr>     一年10班楊雅嵐老師網站            </vt:lpstr>
      <vt:lpstr>本年度行事曆</vt:lpstr>
      <vt:lpstr>國語教學計畫</vt:lpstr>
      <vt:lpstr>字體結構教學</vt:lpstr>
      <vt:lpstr>字~詞~段落 教學</vt:lpstr>
      <vt:lpstr>數學教學計畫 </vt:lpstr>
      <vt:lpstr>數字拳 5.10.15.20</vt:lpstr>
      <vt:lpstr>生活課程(生活 美勞)教學計畫</vt:lpstr>
      <vt:lpstr>玩具分享日</vt:lpstr>
      <vt:lpstr> 天母愛閱~教學計畫</vt:lpstr>
      <vt:lpstr>成績評量說明</vt:lpstr>
      <vt:lpstr> 班務討論</vt:lpstr>
      <vt:lpstr>    感謝您的參與  楊老師Tel:0972- - (聯絡本的功課表上有註明)   </vt:lpstr>
    </vt:vector>
  </TitlesOfParts>
  <Company>CMT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281</cp:revision>
  <cp:lastPrinted>2016-09-09T06:40:00Z</cp:lastPrinted>
  <dcterms:created xsi:type="dcterms:W3CDTF">2011-09-01T17:26:00Z</dcterms:created>
  <dcterms:modified xsi:type="dcterms:W3CDTF">2020-03-12T08:57:13Z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1033-10.2.0.5838</vt:lpwstr>
  </property>
</Properties>
</file>