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94" r:id="rId5"/>
    <p:sldId id="311" r:id="rId6"/>
    <p:sldId id="293" r:id="rId7"/>
    <p:sldId id="277" r:id="rId8"/>
    <p:sldId id="278" r:id="rId9"/>
    <p:sldId id="312" r:id="rId10"/>
    <p:sldId id="279" r:id="rId11"/>
    <p:sldId id="298" r:id="rId12"/>
    <p:sldId id="285" r:id="rId13"/>
    <p:sldId id="282" r:id="rId14"/>
    <p:sldId id="314" r:id="rId15"/>
    <p:sldId id="313" r:id="rId16"/>
    <p:sldId id="269" r:id="rId17"/>
  </p:sldIdLst>
  <p:sldSz cx="9144000" cy="6858000" type="screen4x3"/>
  <p:notesSz cx="6808788" cy="9942513"/>
  <p:defaultTextStyle>
    <a:defPPr>
      <a:defRPr lang="zh-TW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0">
          <p15:clr>
            <a:srgbClr val="A4A3A4"/>
          </p15:clr>
        </p15:guide>
        <p15:guide id="2" pos="28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59"/>
    <p:restoredTop sz="94682"/>
  </p:normalViewPr>
  <p:slideViewPr>
    <p:cSldViewPr showGuides="1">
      <p:cViewPr varScale="1">
        <p:scale>
          <a:sx n="102" d="100"/>
          <a:sy n="102" d="100"/>
        </p:scale>
        <p:origin x="468" y="96"/>
      </p:cViewPr>
      <p:guideLst>
        <p:guide orient="horz" pos="2130"/>
        <p:guide pos="28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TW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67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按一下以編輯母片文字樣式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第二層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第三層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第四層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4038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CC6237-7B9E-4829-AC9B-29B871995D04}" type="slidenum"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125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備忘稿版面配置區 2"/>
          <p:cNvSpPr>
            <a:spLocks noGrp="1"/>
          </p:cNvSpPr>
          <p:nvPr>
            <p:ph type="body" idx="1"/>
          </p:nvPr>
        </p:nvSpPr>
        <p:spPr>
          <a:xfrm>
            <a:off x="681038" y="4722813"/>
            <a:ext cx="5446712" cy="4473575"/>
          </a:xfrm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TW" altLang="en-US" dirty="0"/>
          </a:p>
        </p:txBody>
      </p:sp>
      <p:sp>
        <p:nvSpPr>
          <p:cNvPr id="12292" name="投影片編號版面配置區 3"/>
          <p:cNvSpPr txBox="1">
            <a:spLocks noGrp="1"/>
          </p:cNvSpPr>
          <p:nvPr>
            <p:ph type="sldNum" sz="quarter"/>
          </p:nvPr>
        </p:nvSpPr>
        <p:spPr>
          <a:xfrm>
            <a:off x="3856038" y="9444038"/>
            <a:ext cx="2951162" cy="4968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TW" altLang="en-US" sz="1200" dirty="0"/>
              <a:t>2</a:t>
            </a:fld>
            <a:endParaRPr lang="zh-TW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15113" y="260350"/>
            <a:ext cx="2071687" cy="58658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67425" cy="58658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橢圓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橢圓 13"/>
          <p:cNvSpPr/>
          <p:nvPr/>
        </p:nvSpPr>
        <p:spPr>
          <a:xfrm>
            <a:off x="1157288" y="1344613"/>
            <a:ext cx="63500" cy="6508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16" name="日期版面配置區 6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頁尾版面配置區 1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投影片編號版面配置區 9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A0EF-97B8-4BBD-B121-785BC490C7B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33EE12-EC9F-497D-918D-7747AC7F5DF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日期版面配置區 6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頁尾版面配置區 7"/>
          <p:cNvSpPr>
            <a:spLocks noGrp="1"/>
          </p:cNvSpPr>
          <p:nvPr>
            <p:ph type="ftr" sz="quarter" idx="1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投影片編號版面配置區 8"/>
          <p:cNvSpPr>
            <a:spLocks noGrp="1"/>
          </p:cNvSpPr>
          <p:nvPr>
            <p:ph type="sldNum" sz="quarter" idx="1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EFB59E-C81B-4719-94BE-522FFDAB54C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14413" y="0"/>
            <a:ext cx="81295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日期版面配置區 1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投影片編號版面配置區 3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A66848A-7D68-4042-887B-3203A8D974D4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日期版面配置區 4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頁尾版面配置區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56D6FB-F721-44A4-AE4F-CFEE24519786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marL="0" marR="0" lvl="0" indent="-283210" algn="l" defTabSz="914400" rtl="0" eaLnBrk="1" fontAlgn="base" latinLnBrk="0" hangingPunct="1">
              <a:lnSpc>
                <a:spcPts val="3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流程圖: 程序 13"/>
          <p:cNvSpPr/>
          <p:nvPr/>
        </p:nvSpPr>
        <p:spPr>
          <a:xfrm rot="19468671">
            <a:off x="396875" y="954088"/>
            <a:ext cx="685800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流程圖: 程序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vert="horz" wrap="square" lIns="91440" tIns="274320" rIns="91440" bIns="45720" numCol="1" anchor="t" anchorCtr="0" compatLnSpc="1">
            <a:normAutofit/>
          </a:bodyPr>
          <a:lstStyle>
            <a:lvl1pPr indent="0">
              <a:buNone/>
              <a:defRPr sz="3200"/>
            </a:lvl1pPr>
          </a:lstStyle>
          <a:p>
            <a:pPr marL="365125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按一下圖示以新增圖片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7" name="日期版面配置區 4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頁尾版面配置區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474FA-F6C4-4D23-A400-7D90A6F90A2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168275" y="20638"/>
            <a:ext cx="1703388" cy="17033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7" name="文字版面配置區 8"/>
          <p:cNvSpPr>
            <a:spLocks noGrp="1"/>
          </p:cNvSpPr>
          <p:nvPr>
            <p:ph type="body" idx="1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altLang="zh-TW" dirty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kumimoji="0" sz="1200">
                <a:solidFill>
                  <a:srgbClr val="B5A788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9pPr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6855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355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7305" indent="-18288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mups.tp.edu.tw/news/111%e5%ad%b8%e5%b9%b4%e5%ba%a6%e5%85%92%e7%ab%a5%e7%be%8e%e8%a1%93%e5%89%b5%e4%bd%9c%e5%b1%95%e5%b0%8f%e5%b0%8f%e7%be%8e%e8%a1%93%e5%ae%b6%e6%a0%a1%e5%85%a7%e8%aa%8d%e8%ad%89%e8%be%a6%e6%b3%95-2/" TargetMode="External"/><Relationship Id="rId2" Type="http://schemas.openxmlformats.org/officeDocument/2006/relationships/hyperlink" Target="https://www.tmups.tp.edu.tw/news/%e8%87%ba%e5%8c%97%e5%b8%82111%e5%ad%b8%e5%b9%b4%e5%ba%a6%e5%ad%b8%e7%94%9f%e7%be%8e%e8%a1%93%e6%af%94%e8%b3%bd%e6%9a%a8%e5%b1%95%e8%a6%bd%e5%af%a6%e6%96%bd%e8%a8%88%e7%95%ab/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1925" y="360363"/>
            <a:ext cx="7407275" cy="2708275"/>
          </a:xfrm>
        </p:spPr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二年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12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       學校日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簡報</a:t>
            </a:r>
          </a:p>
        </p:txBody>
      </p:sp>
      <p:sp>
        <p:nvSpPr>
          <p:cNvPr id="10243" name="Rectangle 3"/>
          <p:cNvSpPr txBox="1">
            <a:spLocks noChangeArrowheads="1"/>
          </p:cNvSpPr>
          <p:nvPr/>
        </p:nvSpPr>
        <p:spPr bwMode="auto">
          <a:xfrm>
            <a:off x="1115616" y="3864471"/>
            <a:ext cx="7687310" cy="136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/>
          <a:lstStyle>
            <a:lvl1pPr marL="27305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1pPr>
            <a:lvl2pPr marL="640080" indent="-236855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2pPr>
            <a:lvl3pPr marL="885825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3pPr>
            <a:lvl4pPr marL="1097280" indent="-173355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4pPr>
            <a:lvl5pPr marL="1297305" indent="-18288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5pPr>
            <a:lvl6pPr marL="17545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6pPr>
            <a:lvl7pPr marL="22117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7pPr>
            <a:lvl8pPr marL="26689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8pPr>
            <a:lvl9pPr marL="31261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9pPr>
          </a:lstStyle>
          <a:p>
            <a:pPr marL="27305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320E04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lvl="0" eaLnBrk="1" hangingPunct="1">
              <a:buNone/>
              <a:defRPr/>
            </a:pP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感謝</a:t>
            </a:r>
            <a:r>
              <a:rPr kumimoji="1" lang="zh-TW" altLang="en-US" sz="4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班上家長</a:t>
            </a: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的支持和協助</a:t>
            </a:r>
            <a:r>
              <a:rPr kumimoji="1" lang="en-US" altLang="zh-TW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!!</a:t>
            </a: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endParaRPr kumimoji="1" lang="en-US" altLang="zh-TW" sz="4400" b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會議流程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idx="1"/>
          </p:nvPr>
        </p:nvSpPr>
        <p:spPr>
          <a:xfrm>
            <a:off x="1115616" y="548680"/>
            <a:ext cx="7499350" cy="4800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eaLnBrk="1" hangingPunct="1"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班級經營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本年度行事曆重點說明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成績評量說明</a:t>
            </a:r>
            <a:r>
              <a:rPr lang="en-US" altLang="zh-TW" sz="3600" b="1" dirty="0" smtClean="0">
                <a:solidFill>
                  <a:schemeClr val="tx2"/>
                </a:solidFill>
              </a:rPr>
              <a:t>(</a:t>
            </a:r>
            <a:r>
              <a:rPr lang="zh-TW" altLang="en-US" sz="3600" b="1" dirty="0" smtClean="0">
                <a:solidFill>
                  <a:schemeClr val="tx2"/>
                </a:solidFill>
              </a:rPr>
              <a:t>平時訂簽重要性</a:t>
            </a:r>
            <a:r>
              <a:rPr lang="en-US" altLang="zh-TW" sz="3600" b="1" dirty="0" smtClean="0">
                <a:solidFill>
                  <a:schemeClr val="tx2"/>
                </a:solidFill>
              </a:rPr>
              <a:t>)</a:t>
            </a:r>
          </a:p>
          <a:p>
            <a:pPr lvl="0" eaLnBrk="1" hangingPunct="1"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補充說明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sz="4400" b="1" dirty="0" smtClean="0">
                <a:solidFill>
                  <a:schemeClr val="tx2"/>
                </a:solidFill>
                <a:sym typeface="+mn-ea"/>
              </a:rPr>
              <a:t>班費收支報告</a:t>
            </a:r>
            <a:endParaRPr lang="zh-TW" altLang="en-US" sz="4400" b="1" dirty="0">
              <a:solidFill>
                <a:schemeClr val="tx2"/>
              </a:solidFill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2835" y="-22542"/>
            <a:ext cx="7499350" cy="1143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班級經營理念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92835" y="419735"/>
            <a:ext cx="7911465" cy="5563235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TW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</a:rPr>
              <a:t>我們的約定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</a:rPr>
              <a:t>~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</a:rPr>
              <a:t>遵守班規</a:t>
            </a:r>
            <a:endParaRPr lang="en-US" altLang="zh-TW" b="1" dirty="0">
              <a:solidFill>
                <a:schemeClr val="bg1">
                  <a:lumMod val="50000"/>
                </a:schemeClr>
              </a:solidFill>
            </a:endParaRPr>
          </a:p>
          <a:p>
            <a:pPr lvl="0" eaLnBrk="1" hangingPunct="1"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晨光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lvl="0" indent="0" eaLnBrk="1" hangingPunct="1">
              <a:buNone/>
              <a:defRPr/>
            </a:pPr>
            <a:r>
              <a:rPr lang="en-US" altLang="zh-TW" b="1" dirty="0">
                <a:solidFill>
                  <a:schemeClr val="tx2"/>
                </a:solidFill>
              </a:rPr>
              <a:t> </a:t>
            </a:r>
            <a:r>
              <a:rPr lang="en-US" altLang="zh-TW" b="1" dirty="0" smtClean="0">
                <a:solidFill>
                  <a:schemeClr val="tx2"/>
                </a:solidFill>
              </a:rPr>
              <a:t> (</a:t>
            </a:r>
            <a:r>
              <a:rPr lang="zh-TW" altLang="en-US" b="1" dirty="0" smtClean="0">
                <a:solidFill>
                  <a:schemeClr val="tx2"/>
                </a:solidFill>
              </a:rPr>
              <a:t>大愛媽媽</a:t>
            </a:r>
            <a:r>
              <a:rPr lang="en-US" altLang="zh-TW" b="1" dirty="0" smtClean="0">
                <a:solidFill>
                  <a:schemeClr val="tx2"/>
                </a:solidFill>
              </a:rPr>
              <a:t>/</a:t>
            </a:r>
            <a:r>
              <a:rPr lang="zh-TW" altLang="en-US" b="1" dirty="0" smtClean="0">
                <a:solidFill>
                  <a:schemeClr val="tx2"/>
                </a:solidFill>
              </a:rPr>
              <a:t>文學護照</a:t>
            </a:r>
            <a:r>
              <a:rPr lang="en-US" altLang="zh-TW" b="1" dirty="0" smtClean="0">
                <a:solidFill>
                  <a:schemeClr val="tx2"/>
                </a:solidFill>
              </a:rPr>
              <a:t>/</a:t>
            </a:r>
            <a:r>
              <a:rPr lang="zh-TW" altLang="en-US" b="1" dirty="0">
                <a:solidFill>
                  <a:schemeClr val="tx2"/>
                </a:solidFill>
              </a:rPr>
              <a:t>閱讀小</a:t>
            </a:r>
            <a:r>
              <a:rPr lang="zh-TW" altLang="en-US" b="1" dirty="0" smtClean="0">
                <a:solidFill>
                  <a:schemeClr val="tx2"/>
                </a:solidFill>
              </a:rPr>
              <a:t>行家</a:t>
            </a:r>
            <a:r>
              <a:rPr lang="en-US" altLang="zh-TW" b="1" dirty="0" smtClean="0">
                <a:solidFill>
                  <a:schemeClr val="tx2"/>
                </a:solidFill>
              </a:rPr>
              <a:t>/</a:t>
            </a:r>
            <a:r>
              <a:rPr lang="zh-TW" altLang="en-US" b="1" dirty="0" smtClean="0">
                <a:solidFill>
                  <a:schemeClr val="tx2"/>
                </a:solidFill>
              </a:rPr>
              <a:t>班書共讀  </a:t>
            </a:r>
            <a:endParaRPr lang="en-US" altLang="zh-TW" b="1" dirty="0" smtClean="0">
              <a:solidFill>
                <a:schemeClr val="tx2"/>
              </a:solidFill>
            </a:endParaRPr>
          </a:p>
          <a:p>
            <a:pPr marL="82550" lvl="0" indent="0" eaLnBrk="1" hangingPunct="1">
              <a:buNone/>
              <a:defRPr/>
            </a:pPr>
            <a:r>
              <a:rPr lang="en-US" altLang="zh-TW" b="1" dirty="0">
                <a:solidFill>
                  <a:schemeClr val="tx2"/>
                </a:solidFill>
              </a:rPr>
              <a:t> </a:t>
            </a:r>
            <a:r>
              <a:rPr lang="en-US" altLang="zh-TW" b="1" dirty="0" smtClean="0">
                <a:solidFill>
                  <a:schemeClr val="tx2"/>
                </a:solidFill>
              </a:rPr>
              <a:t>  /</a:t>
            </a:r>
            <a:r>
              <a:rPr lang="zh-TW" altLang="en-US" b="1" dirty="0" smtClean="0">
                <a:solidFill>
                  <a:schemeClr val="tx2"/>
                </a:solidFill>
              </a:rPr>
              <a:t>作業訂正</a:t>
            </a:r>
            <a:r>
              <a:rPr lang="en-US" altLang="zh-TW" b="1" dirty="0" smtClean="0">
                <a:solidFill>
                  <a:schemeClr val="tx2"/>
                </a:solidFill>
              </a:rPr>
              <a:t>/</a:t>
            </a:r>
            <a:r>
              <a:rPr lang="zh-TW" altLang="en-US" b="1" dirty="0" smtClean="0">
                <a:solidFill>
                  <a:schemeClr val="tx2"/>
                </a:solidFill>
              </a:rPr>
              <a:t>國語周刊</a:t>
            </a:r>
            <a:r>
              <a:rPr lang="en-US" altLang="zh-TW" b="1" dirty="0" smtClean="0">
                <a:solidFill>
                  <a:schemeClr val="tx2"/>
                </a:solidFill>
              </a:rPr>
              <a:t>)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eaLnBrk="1" hangingPunct="1"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配合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課程融入多元智能，找出孩子的優勢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智能</a:t>
            </a:r>
            <a:r>
              <a:rPr lang="zh-TW" altLang="en-US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(</a:t>
            </a:r>
            <a:r>
              <a:rPr lang="zh-TW" altLang="en-US" sz="2400" b="1" dirty="0" smtClean="0">
                <a:solidFill>
                  <a:schemeClr val="bg1">
                    <a:lumMod val="50000"/>
                  </a:schemeClr>
                </a:solidFill>
              </a:rPr>
              <a:t>擔任幹部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)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玩具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分享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日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彈性實施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低年級行為表徵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親師溝通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lang="en-US" altLang="zh-TW" sz="2400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TW" altLang="en-US" sz="2400" b="1" dirty="0">
                <a:solidFill>
                  <a:schemeClr val="bg1">
                    <a:lumMod val="50000"/>
                  </a:schemeClr>
                </a:solidFill>
              </a:rPr>
              <a:t>老師依據可見的部分陳述事實</a:t>
            </a:r>
            <a:r>
              <a:rPr lang="en-US" altLang="zh-TW" sz="2400" b="1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zh-TW" altLang="en-US" sz="2400" b="1" dirty="0">
                <a:solidFill>
                  <a:schemeClr val="bg1">
                    <a:lumMod val="50000"/>
                  </a:schemeClr>
                </a:solidFill>
              </a:rPr>
              <a:t>理解情緒</a:t>
            </a:r>
            <a:r>
              <a:rPr lang="en-US" altLang="zh-TW" sz="2400" b="1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zh-TW" altLang="en-US" sz="2400" b="1" dirty="0">
                <a:solidFill>
                  <a:schemeClr val="bg1">
                    <a:lumMod val="50000"/>
                  </a:schemeClr>
                </a:solidFill>
              </a:rPr>
              <a:t>建議可行策略</a:t>
            </a:r>
            <a:r>
              <a:rPr lang="en-US" altLang="zh-TW" sz="2400" b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               </a:t>
            </a:r>
            <a:endParaRPr kumimoji="0" lang="zh-TW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3104" y="32618"/>
            <a:ext cx="7499350" cy="1143000"/>
          </a:xfrm>
        </p:spPr>
        <p:txBody>
          <a:bodyPr anchor="ctr">
            <a:normAutofit fontScale="9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 網	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094" b="5897"/>
          <a:stretch/>
        </p:blipFill>
        <p:spPr>
          <a:xfrm>
            <a:off x="1043608" y="1052736"/>
            <a:ext cx="7473971" cy="5560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3608" y="20719"/>
            <a:ext cx="7499350" cy="1143000"/>
          </a:xfrm>
        </p:spPr>
        <p:txBody>
          <a:bodyPr anchor="ctr">
            <a:normAutofit/>
          </a:bodyPr>
          <a:lstStyle/>
          <a:p>
            <a:pPr marL="8255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zh-TW" altLang="en-US" b="1" dirty="0">
                <a:solidFill>
                  <a:schemeClr val="tx2">
                    <a:satMod val="130000"/>
                  </a:schemeClr>
                </a:solidFill>
              </a:rPr>
              <a:t>本年度行事曆</a:t>
            </a: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1043608" y="332656"/>
            <a:ext cx="7992710" cy="5688632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lvl="0" indent="0">
              <a:buNone/>
              <a:defRPr/>
            </a:pPr>
            <a:r>
              <a:rPr lang="zh-TW" altLang="en-US" dirty="0" smtClean="0"/>
              <a:t>        </a:t>
            </a:r>
            <a:endParaRPr lang="zh-TW" altLang="en-US" sz="2800" b="1" dirty="0" smtClean="0"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n-US" altLang="zh-TW" dirty="0" smtClean="0"/>
              <a:t>9/26-9/30 </a:t>
            </a:r>
            <a:r>
              <a:rPr lang="zh-TW" altLang="en-US" dirty="0"/>
              <a:t>感謝本班班級導護家長</a:t>
            </a:r>
            <a:r>
              <a:rPr lang="zh-TW" altLang="en-US" dirty="0" smtClean="0"/>
              <a:t>值勤</a:t>
            </a:r>
            <a:endParaRPr lang="en-US" altLang="zh-TW" dirty="0" smtClean="0"/>
          </a:p>
          <a:p>
            <a:pPr>
              <a:defRPr/>
            </a:pPr>
            <a:r>
              <a:rPr lang="en-US" altLang="zh-TW" dirty="0"/>
              <a:t>10/10 </a:t>
            </a:r>
            <a:r>
              <a:rPr lang="en-US" altLang="zh-TW" dirty="0" smtClean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r>
              <a:rPr lang="zh-TW" altLang="en-US" dirty="0"/>
              <a:t>國慶連</a:t>
            </a:r>
            <a:r>
              <a:rPr lang="zh-TW" altLang="en-US" dirty="0" smtClean="0"/>
              <a:t>假</a:t>
            </a:r>
            <a:endParaRPr lang="en-US" altLang="zh-TW" dirty="0" smtClean="0"/>
          </a:p>
          <a:p>
            <a:pPr>
              <a:defRPr/>
            </a:pPr>
            <a:r>
              <a:rPr lang="en-US" altLang="zh-TW" dirty="0"/>
              <a:t>10/11 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r>
              <a:rPr lang="zh-TW" altLang="en-US" dirty="0"/>
              <a:t>校外</a:t>
            </a:r>
            <a:r>
              <a:rPr lang="zh-TW" altLang="en-US" dirty="0" smtClean="0"/>
              <a:t>教學 </a:t>
            </a:r>
            <a:r>
              <a:rPr lang="en-US" altLang="zh-TW" dirty="0" smtClean="0"/>
              <a:t>(8:00</a:t>
            </a:r>
            <a:r>
              <a:rPr lang="zh-TW" altLang="en-US" dirty="0" smtClean="0"/>
              <a:t>出發台北偶戲館</a:t>
            </a:r>
            <a:r>
              <a:rPr lang="en-US" altLang="zh-TW" dirty="0" smtClean="0"/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FF0000"/>
                </a:solidFill>
              </a:rPr>
              <a:t>11/1.2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二</a:t>
            </a:r>
            <a:r>
              <a:rPr lang="en-US" altLang="zh-TW" dirty="0">
                <a:solidFill>
                  <a:srgbClr val="FF0000"/>
                </a:solidFill>
              </a:rPr>
              <a:t> .</a:t>
            </a:r>
            <a:r>
              <a:rPr lang="zh-TW" altLang="en-US" dirty="0">
                <a:solidFill>
                  <a:srgbClr val="FF0000"/>
                </a:solidFill>
              </a:rPr>
              <a:t>三</a:t>
            </a:r>
            <a:r>
              <a:rPr lang="en-US" altLang="zh-TW" dirty="0">
                <a:solidFill>
                  <a:srgbClr val="FF0000"/>
                </a:solidFill>
              </a:rPr>
              <a:t>) </a:t>
            </a:r>
            <a:r>
              <a:rPr lang="zh-TW" altLang="en-US" dirty="0">
                <a:solidFill>
                  <a:srgbClr val="FF0000"/>
                </a:solidFill>
              </a:rPr>
              <a:t>期中考 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zh-TW" dirty="0" smtClean="0"/>
              <a:t>11</a:t>
            </a:r>
            <a:r>
              <a:rPr lang="zh-TW" altLang="en-US" dirty="0" smtClean="0"/>
              <a:t>月  </a:t>
            </a:r>
            <a:r>
              <a:rPr lang="en-US" altLang="zh-TW" dirty="0"/>
              <a:t>(</a:t>
            </a:r>
            <a:r>
              <a:rPr lang="zh-TW" altLang="en-US" dirty="0"/>
              <a:t>日期暫定</a:t>
            </a:r>
            <a:r>
              <a:rPr lang="en-US" altLang="zh-TW" dirty="0" smtClean="0"/>
              <a:t>)</a:t>
            </a:r>
            <a:r>
              <a:rPr lang="zh-TW" altLang="en-US" dirty="0"/>
              <a:t>校外教學天母社區</a:t>
            </a:r>
            <a:r>
              <a:rPr lang="zh-TW" altLang="en-US" dirty="0" smtClean="0"/>
              <a:t>巡禮</a:t>
            </a:r>
            <a:endParaRPr lang="en-US" altLang="zh-TW" dirty="0" smtClean="0"/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</a:rPr>
              <a:t>1/2(</a:t>
            </a:r>
            <a:r>
              <a:rPr lang="zh-TW" altLang="en-US" dirty="0">
                <a:solidFill>
                  <a:schemeClr val="tx2"/>
                </a:solidFill>
              </a:rPr>
              <a:t>一</a:t>
            </a:r>
            <a:r>
              <a:rPr lang="en-US" altLang="zh-TW" dirty="0">
                <a:solidFill>
                  <a:schemeClr val="tx2"/>
                </a:solidFill>
              </a:rPr>
              <a:t>)</a:t>
            </a:r>
            <a:r>
              <a:rPr lang="zh-TW" altLang="en-US" dirty="0">
                <a:solidFill>
                  <a:schemeClr val="tx2"/>
                </a:solidFill>
              </a:rPr>
              <a:t>元旦</a:t>
            </a:r>
            <a:r>
              <a:rPr lang="zh-TW" altLang="en-US" dirty="0" smtClean="0">
                <a:solidFill>
                  <a:schemeClr val="tx2"/>
                </a:solidFill>
              </a:rPr>
              <a:t>補假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altLang="zh-TW" dirty="0" smtClean="0">
                <a:solidFill>
                  <a:schemeClr val="tx2"/>
                </a:solidFill>
              </a:rPr>
              <a:t>1/7(</a:t>
            </a:r>
            <a:r>
              <a:rPr lang="zh-TW" altLang="en-US" dirty="0" smtClean="0">
                <a:solidFill>
                  <a:schemeClr val="tx2"/>
                </a:solidFill>
              </a:rPr>
              <a:t>六</a:t>
            </a:r>
            <a:r>
              <a:rPr lang="en-US" altLang="zh-TW" dirty="0" smtClean="0">
                <a:solidFill>
                  <a:schemeClr val="tx2"/>
                </a:solidFill>
              </a:rPr>
              <a:t>)</a:t>
            </a:r>
            <a:r>
              <a:rPr lang="zh-TW" altLang="en-US" dirty="0" smtClean="0">
                <a:solidFill>
                  <a:schemeClr val="tx2"/>
                </a:solidFill>
              </a:rPr>
              <a:t>補上課</a:t>
            </a:r>
            <a:r>
              <a:rPr lang="en-US" altLang="zh-TW" dirty="0" smtClean="0">
                <a:solidFill>
                  <a:schemeClr val="tx2"/>
                </a:solidFill>
              </a:rPr>
              <a:t>1/20</a:t>
            </a:r>
            <a:r>
              <a:rPr lang="zh-TW" altLang="en-US" dirty="0" smtClean="0">
                <a:solidFill>
                  <a:schemeClr val="tx2"/>
                </a:solidFill>
              </a:rPr>
              <a:t>       </a:t>
            </a:r>
            <a:r>
              <a:rPr lang="en-US" altLang="zh-TW" dirty="0" smtClean="0">
                <a:solidFill>
                  <a:schemeClr val="tx2"/>
                </a:solidFill>
              </a:rPr>
              <a:t>(1/21</a:t>
            </a:r>
            <a:r>
              <a:rPr lang="zh-TW" altLang="en-US" dirty="0" smtClean="0">
                <a:solidFill>
                  <a:schemeClr val="tx2"/>
                </a:solidFill>
              </a:rPr>
              <a:t>除夕</a:t>
            </a:r>
            <a:r>
              <a:rPr lang="en-US" altLang="zh-TW" dirty="0" smtClean="0">
                <a:solidFill>
                  <a:schemeClr val="tx2"/>
                </a:solidFill>
              </a:rPr>
              <a:t>)</a:t>
            </a:r>
          </a:p>
          <a:p>
            <a:pPr>
              <a:defRPr/>
            </a:pPr>
            <a:r>
              <a:rPr lang="en-US" altLang="zh-TW" dirty="0">
                <a:solidFill>
                  <a:srgbClr val="FF0000"/>
                </a:solidFill>
              </a:rPr>
              <a:t>1/12.13 (</a:t>
            </a:r>
            <a:r>
              <a:rPr lang="zh-TW" altLang="en-US" dirty="0">
                <a:solidFill>
                  <a:srgbClr val="FF0000"/>
                </a:solidFill>
              </a:rPr>
              <a:t>四</a:t>
            </a:r>
            <a:r>
              <a:rPr lang="en-US" altLang="zh-TW" dirty="0">
                <a:solidFill>
                  <a:srgbClr val="FF0000"/>
                </a:solidFill>
              </a:rPr>
              <a:t> .</a:t>
            </a:r>
            <a:r>
              <a:rPr lang="zh-TW" altLang="en-US" dirty="0">
                <a:solidFill>
                  <a:srgbClr val="FF0000"/>
                </a:solidFill>
              </a:rPr>
              <a:t>五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zh-TW" altLang="en-US" dirty="0">
                <a:solidFill>
                  <a:srgbClr val="FF0000"/>
                </a:solidFill>
              </a:rPr>
              <a:t>期末考 </a:t>
            </a:r>
            <a:r>
              <a:rPr lang="en-US" altLang="zh-TW" dirty="0" smtClean="0"/>
              <a:t>1/18(</a:t>
            </a:r>
            <a:r>
              <a:rPr lang="zh-TW" altLang="en-US" dirty="0" smtClean="0"/>
              <a:t>三</a:t>
            </a:r>
            <a:r>
              <a:rPr lang="en-US" altLang="zh-TW" dirty="0" smtClean="0"/>
              <a:t>)</a:t>
            </a:r>
            <a:r>
              <a:rPr lang="zh-TW" altLang="en-US" dirty="0" smtClean="0"/>
              <a:t>課照班結束</a:t>
            </a:r>
            <a:endParaRPr lang="en-US" altLang="zh-TW" dirty="0" smtClean="0"/>
          </a:p>
          <a:p>
            <a:pPr>
              <a:defRPr/>
            </a:pPr>
            <a:r>
              <a:rPr lang="en-US" altLang="zh-TW" dirty="0" smtClean="0"/>
              <a:t>1/19(</a:t>
            </a:r>
            <a:r>
              <a:rPr lang="zh-TW" altLang="en-US" dirty="0" smtClean="0"/>
              <a:t>四</a:t>
            </a:r>
            <a:r>
              <a:rPr lang="en-US" altLang="zh-TW" dirty="0" smtClean="0"/>
              <a:t>)12:00</a:t>
            </a:r>
            <a:r>
              <a:rPr lang="zh-TW" altLang="en-US" dirty="0" smtClean="0"/>
              <a:t>休業式    </a:t>
            </a:r>
            <a:r>
              <a:rPr lang="en-US" altLang="zh-TW" dirty="0" smtClean="0"/>
              <a:t>2/13(</a:t>
            </a:r>
            <a:r>
              <a:rPr lang="zh-TW" altLang="en-US" dirty="0" smtClean="0"/>
              <a:t>一</a:t>
            </a:r>
            <a:r>
              <a:rPr lang="en-US" altLang="zh-TW" dirty="0" smtClean="0"/>
              <a:t>)</a:t>
            </a:r>
            <a:r>
              <a:rPr lang="zh-TW" altLang="en-US" dirty="0" smtClean="0"/>
              <a:t>開學</a:t>
            </a:r>
            <a:endParaRPr lang="en-US" altLang="zh-TW" dirty="0"/>
          </a:p>
          <a:p>
            <a:pPr marL="82550" indent="0">
              <a:buNone/>
              <a:defRPr/>
            </a:pPr>
            <a:endParaRPr lang="en-US" altLang="zh-TW" dirty="0">
              <a:solidFill>
                <a:schemeClr val="tx2"/>
              </a:solidFill>
            </a:endParaRPr>
          </a:p>
          <a:p>
            <a:pPr marL="82550" indent="0">
              <a:buNone/>
              <a:defRPr/>
            </a:pP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  <a:p>
            <a:pPr marL="82550" indent="0">
              <a:buNone/>
              <a:defRPr/>
            </a:pPr>
            <a:endParaRPr lang="en-US" altLang="zh-TW" dirty="0">
              <a:solidFill>
                <a:srgbClr val="FF0000"/>
              </a:solidFill>
            </a:endParaRPr>
          </a:p>
          <a:p>
            <a:pPr marL="82550" indent="0">
              <a:buNone/>
              <a:defRPr/>
            </a:pPr>
            <a:endParaRPr lang="en-US" altLang="zh-TW" dirty="0"/>
          </a:p>
          <a:p>
            <a:pPr marL="82550" lvl="0" indent="0">
              <a:buNone/>
              <a:defRPr/>
            </a:pPr>
            <a:endParaRPr lang="en-US" altLang="zh-TW" dirty="0"/>
          </a:p>
          <a:p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/1(四)小小說書人收件</a:t>
            </a:r>
          </a:p>
          <a:p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/2(五)- 4/5(一)兒童、清明節連假</a:t>
            </a:r>
          </a:p>
          <a:p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4/22(四)-4/23(五)期中考</a:t>
            </a:r>
          </a:p>
          <a:p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5/8(六)40週年校慶體表會</a:t>
            </a:r>
          </a:p>
          <a:p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5/10(一)校慶體表會補假</a:t>
            </a:r>
          </a:p>
          <a:p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en-US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31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一)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en-US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en-US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五)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家長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導護週</a:t>
            </a:r>
          </a:p>
          <a:p>
            <a:pPr marL="82550" indent="0">
              <a:buNone/>
            </a:pPr>
            <a:r>
              <a:rPr lang="zh-TW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zh-TW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地點:C崗天玉街38巷13弄口茉莉漢堡&gt;</a:t>
            </a:r>
            <a:endParaRPr lang="en-US" altLang="zh-TW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40" name="Rectangle 4"/>
          <p:cNvSpPr/>
          <p:nvPr/>
        </p:nvSpPr>
        <p:spPr>
          <a:xfrm>
            <a:off x="1435100" y="1663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TW" altLang="zh-TW" dirty="0">
                <a:latin typeface="Arial" panose="020B0604020202020204" pitchFamily="34" charset="0"/>
              </a:rPr>
              <a:t/>
            </a:r>
            <a:br>
              <a:rPr lang="zh-TW" altLang="zh-TW" dirty="0">
                <a:latin typeface="Arial" panose="020B0604020202020204" pitchFamily="34" charset="0"/>
              </a:rPr>
            </a:br>
            <a:endParaRPr lang="zh-TW" altLang="zh-TW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國語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計畫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1084263" y="1124744"/>
            <a:ext cx="7850187" cy="54006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進度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每週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一課為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準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r>
              <a:rPr lang="zh-TW" altLang="en-US" b="1" dirty="0" smtClean="0">
                <a:solidFill>
                  <a:srgbClr val="FF0000"/>
                </a:solidFill>
              </a:rPr>
              <a:t>示範</a:t>
            </a:r>
            <a:r>
              <a:rPr lang="en-US" altLang="zh-TW" b="1" dirty="0" smtClean="0">
                <a:solidFill>
                  <a:srgbClr val="FF0000"/>
                </a:solidFill>
              </a:rPr>
              <a:t>3</a:t>
            </a:r>
            <a:r>
              <a:rPr lang="zh-TW" altLang="en-US" b="1" dirty="0" smtClean="0">
                <a:solidFill>
                  <a:srgbClr val="FF0000"/>
                </a:solidFill>
              </a:rPr>
              <a:t>次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作業內容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慢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寫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~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有錯</a:t>
            </a:r>
            <a:r>
              <a:rPr lang="zh-TW" altLang="en-US" b="1" dirty="0">
                <a:solidFill>
                  <a:srgbClr val="FF0000"/>
                </a:solidFill>
                <a:sym typeface="+mn-ea"/>
              </a:rPr>
              <a:t>訂正3</a:t>
            </a:r>
            <a:r>
              <a:rPr lang="zh-TW" altLang="en-US" b="1" dirty="0" smtClean="0">
                <a:solidFill>
                  <a:srgbClr val="FF0000"/>
                </a:solidFill>
                <a:sym typeface="+mn-ea"/>
              </a:rPr>
              <a:t>次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家長訂簽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  <a:endParaRPr lang="zh-TW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82550" indent="0">
              <a:buNone/>
            </a:pP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預習國本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人物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動作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心情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段落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大意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主旨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心智圖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仿作  </a:t>
            </a:r>
            <a:endParaRPr lang="en-US" altLang="zh-TW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82550" indent="0">
              <a:buNone/>
            </a:pP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短文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心情日記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82550" indent="0">
              <a:buNone/>
            </a:pP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TW" altLang="en-US" sz="2400" b="1" dirty="0">
                <a:solidFill>
                  <a:srgbClr val="FF0000"/>
                </a:solidFill>
              </a:rPr>
              <a:t>國習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甲乙本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生字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詞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TW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國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語</a:t>
            </a:r>
            <a:r>
              <a:rPr lang="zh-TW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作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業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簿</a:t>
            </a:r>
            <a:r>
              <a:rPr lang="zh-TW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造詞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本</a:t>
            </a:r>
            <a:endParaRPr lang="en-US" altLang="zh-TW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82550" indent="0">
              <a:buNone/>
            </a:pP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星星句型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 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endParaRPr lang="en-US" altLang="zh-TW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TW" altLang="en-US" b="1" dirty="0" smtClean="0">
                <a:solidFill>
                  <a:srgbClr val="FF0000"/>
                </a:solidFill>
              </a:rPr>
              <a:t>隨堂小考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聽考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每課小考一次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原則上</a:t>
            </a:r>
            <a:r>
              <a:rPr lang="en-US" altLang="zh-TW" b="1" dirty="0" err="1" smtClean="0">
                <a:solidFill>
                  <a:srgbClr val="FF0000"/>
                </a:solidFill>
                <a:sym typeface="+mn-ea"/>
              </a:rPr>
              <a:t>w2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聽考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  <a:endParaRPr lang="zh-TW" altLang="en-US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平常考卷：每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單元考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一次</a:t>
            </a:r>
            <a:endParaRPr lang="en-US" altLang="zh-TW" b="1" dirty="0" smtClean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大考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考卷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：期中       期末</a:t>
            </a:r>
            <a:endParaRPr lang="en-US" altLang="zh-TW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TW" b="1" dirty="0"/>
          </a:p>
          <a:p>
            <a:pPr eaLnBrk="1" hangingPunct="1">
              <a:lnSpc>
                <a:spcPct val="90000"/>
              </a:lnSpc>
            </a:pPr>
            <a:endParaRPr lang="zh-TW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數學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計畫 </a:t>
            </a:r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899592" y="1268760"/>
            <a:ext cx="7962900" cy="5040313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配合學校進度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原則兩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週一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課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;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有錯</a:t>
            </a:r>
            <a:r>
              <a:rPr lang="zh-TW" altLang="en-US" b="1" dirty="0" smtClean="0">
                <a:solidFill>
                  <a:srgbClr val="FF0000"/>
                </a:solidFill>
                <a:sym typeface="+mn-ea"/>
              </a:rPr>
              <a:t>訂正</a:t>
            </a:r>
            <a:r>
              <a:rPr lang="en-US" altLang="zh-TW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  <a:endParaRPr lang="en-US" altLang="zh-TW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作業內容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:</a:t>
            </a: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   課本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/</a:t>
            </a:r>
            <a:r>
              <a:rPr lang="zh-TW" altLang="zh-TW" b="1" dirty="0">
                <a:solidFill>
                  <a:srgbClr val="FF0000"/>
                </a:solidFill>
                <a:sym typeface="+mn-ea"/>
              </a:rPr>
              <a:t>習</a:t>
            </a:r>
            <a:r>
              <a:rPr lang="zh-TW" altLang="en-US" b="1" dirty="0">
                <a:solidFill>
                  <a:srgbClr val="FF0000"/>
                </a:solidFill>
                <a:sym typeface="+mn-ea"/>
              </a:rPr>
              <a:t>作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/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數附件</a:t>
            </a:r>
            <a:endParaRPr lang="en-US" altLang="zh-TW" b="1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   數學練習本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數練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  <a:endParaRPr lang="zh-TW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學好數學的第一件事，把數字寫整齊，建立良好的列式習慣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銜接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課程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結合教具運用及實物操作進行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課程</a:t>
            </a:r>
            <a:endParaRPr lang="en-US" altLang="zh-TW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rgbClr val="FF0000"/>
                </a:solidFill>
              </a:rPr>
              <a:t>隨堂</a:t>
            </a:r>
            <a:r>
              <a:rPr lang="zh-TW" altLang="en-US" b="1" dirty="0" smtClean="0">
                <a:solidFill>
                  <a:srgbClr val="FF0000"/>
                </a:solidFill>
              </a:rPr>
              <a:t>小考 </a:t>
            </a:r>
            <a:r>
              <a:rPr lang="en-US" altLang="zh-TW" b="1" dirty="0" smtClean="0">
                <a:solidFill>
                  <a:srgbClr val="FF0000"/>
                </a:solidFill>
              </a:rPr>
              <a:t>:</a:t>
            </a:r>
            <a:r>
              <a:rPr lang="zh-TW" altLang="en-US" b="1" dirty="0" smtClean="0">
                <a:solidFill>
                  <a:srgbClr val="FF0000"/>
                </a:solidFill>
              </a:rPr>
              <a:t>  課本目次頁</a:t>
            </a:r>
            <a:endParaRPr lang="en-US" altLang="zh-TW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平常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考卷：兩單元考一次</a:t>
            </a:r>
            <a:endParaRPr lang="en-US" altLang="zh-TW" b="1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大考考卷：期中       期末</a:t>
            </a:r>
            <a:endParaRPr lang="en-US" altLang="zh-TW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zh-TW" altLang="en-US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endParaRPr lang="zh-TW" altLang="en-US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0530" y="260648"/>
            <a:ext cx="7499350" cy="114300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  數學遊戲  </a:t>
            </a:r>
            <a:r>
              <a:rPr lang="en-US" altLang="zh-TW" dirty="0" smtClean="0"/>
              <a:t>(</a:t>
            </a:r>
            <a:r>
              <a:rPr lang="zh-TW" altLang="en-US" sz="2400" b="1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配合課本單元練習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29" t="12568" r="1580" b="5203"/>
          <a:stretch/>
        </p:blipFill>
        <p:spPr>
          <a:xfrm>
            <a:off x="467544" y="1529408"/>
            <a:ext cx="850245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生活課程(生活 美勞)教學計畫</a:t>
            </a:r>
            <a:endParaRPr kumimoji="0" lang="zh-TW" altLang="en-US" sz="4000" b="1" i="0" u="none" strike="noStrike" kern="1200" cap="none" spc="0" normalizeH="0" baseline="0" noProof="0" dirty="0" smtClean="0">
              <a:ln>
                <a:noFill/>
              </a:ln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1096328" y="975043"/>
            <a:ext cx="7891462" cy="4906962"/>
          </a:xfrm>
        </p:spPr>
        <p:txBody>
          <a:bodyPr vert="horz" wrap="square" lIns="91440" tIns="45720" rIns="91440" bIns="45720" anchor="t"/>
          <a:lstStyle/>
          <a:p>
            <a:pPr marL="82550" indent="0" eaLnBrk="1" hangingPunct="1">
              <a:lnSpc>
                <a:spcPct val="90000"/>
              </a:lnSpc>
              <a:buNone/>
            </a:pPr>
            <a:endParaRPr lang="zh-TW" altLang="en-US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生活課本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sym typeface="+mn-ea"/>
              </a:rPr>
              <a:t>習作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,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  <a:sym typeface="+mn-ea"/>
              </a:rPr>
              <a:t>原則上放學校</a:t>
            </a:r>
            <a:endParaRPr lang="en-US" altLang="zh-TW" b="1" dirty="0" smtClean="0">
              <a:solidFill>
                <a:schemeClr val="bg1">
                  <a:lumMod val="65000"/>
                </a:schemeClr>
              </a:solidFill>
              <a:sym typeface="+mn-ea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</a:rPr>
              <a:t>班級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經營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班規討論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玩具分享活動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依據校本課程規畫</a:t>
            </a:r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</a:rPr>
              <a:t>宣導活動</a:t>
            </a:r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altLang="zh-TW" b="1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掌握體驗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省思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實踐的精神將所學落實到生活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  <a:sym typeface="+mn-ea"/>
              </a:rPr>
              <a:t>中</a:t>
            </a:r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  <a:sym typeface="+mn-ea"/>
              </a:rPr>
              <a:t>:10/18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  <a:sym typeface="+mn-ea"/>
              </a:rPr>
              <a:t>拉泡泡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</a:rPr>
              <a:t>、</a:t>
            </a:r>
            <a:r>
              <a:rPr lang="en-US" altLang="zh-TW" b="1" dirty="0">
                <a:solidFill>
                  <a:schemeClr val="bg1">
                    <a:lumMod val="65000"/>
                  </a:schemeClr>
                </a:solidFill>
              </a:rPr>
              <a:t>12/13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磨石磨</a:t>
            </a:r>
            <a:endParaRPr lang="zh-TW" altLang="en-US" b="1" dirty="0">
              <a:solidFill>
                <a:schemeClr val="bg1">
                  <a:lumMod val="65000"/>
                </a:schemeClr>
              </a:solidFill>
              <a:sym typeface="+mn-ea"/>
            </a:endParaRPr>
          </a:p>
          <a:p>
            <a:pPr marL="82550" indent="0" eaLnBrk="1" hangingPunct="1">
              <a:lnSpc>
                <a:spcPct val="90000"/>
              </a:lnSpc>
              <a:buNone/>
            </a:pPr>
            <a:endParaRPr lang="en-US" altLang="zh-TW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  <a:sym typeface="+mn-ea"/>
              </a:rPr>
              <a:t>小考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  <a:sym typeface="+mn-ea"/>
              </a:rPr>
              <a:t>：</a:t>
            </a:r>
            <a:r>
              <a:rPr lang="zh-TW" altLang="en-US" b="1" dirty="0" smtClean="0">
                <a:solidFill>
                  <a:srgbClr val="FF0000"/>
                </a:solidFill>
                <a:sym typeface="+mn-ea"/>
              </a:rPr>
              <a:t>生活考卷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、小組討論、美勞作品、發表</a:t>
            </a: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</a:rPr>
              <a:t>、</a:t>
            </a:r>
            <a:r>
              <a:rPr lang="zh-TW" altLang="en-US" b="1" dirty="0">
                <a:solidFill>
                  <a:schemeClr val="bg1">
                    <a:lumMod val="65000"/>
                  </a:schemeClr>
                </a:solidFill>
              </a:rPr>
              <a:t>實踐、學習單、習作、學習態度</a:t>
            </a:r>
            <a:endParaRPr lang="zh-TW" altLang="zh-TW" b="1" dirty="0">
              <a:solidFill>
                <a:schemeClr val="bg1">
                  <a:lumMod val="65000"/>
                </a:schemeClr>
              </a:solidFill>
            </a:endParaRPr>
          </a:p>
          <a:p>
            <a:pPr marL="82550" indent="0">
              <a:buNone/>
            </a:pPr>
            <a:endParaRPr lang="zh-TW" alt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580" y="108268"/>
            <a:ext cx="7499350" cy="1143000"/>
          </a:xfrm>
        </p:spPr>
        <p:txBody>
          <a:bodyPr anchor="ctr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天母愛閱</a:t>
            </a: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~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教學計畫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>
          <a:xfrm>
            <a:off x="107504" y="1484784"/>
            <a:ext cx="7850187" cy="5040312"/>
          </a:xfrm>
        </p:spPr>
        <p:txBody>
          <a:bodyPr vert="horz" wrap="square" lIns="91440" tIns="45720" rIns="91440" bIns="45720" anchor="t"/>
          <a:lstStyle/>
          <a:p>
            <a:pPr marL="82550" indent="0">
              <a:buNone/>
            </a:pP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進館閱讀</a:t>
            </a: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巡迴班級圖書</a:t>
            </a:r>
            <a:r>
              <a:rPr lang="en-US" altLang="zh-TW" b="1" dirty="0">
                <a:solidFill>
                  <a:schemeClr val="bg1"/>
                </a:solidFill>
                <a:sym typeface="+mn-ea"/>
              </a:rPr>
              <a:t>(</a:t>
            </a:r>
            <a:r>
              <a:rPr lang="zh-TW" altLang="en-US" b="1" dirty="0">
                <a:solidFill>
                  <a:schemeClr val="bg1"/>
                </a:solidFill>
                <a:sym typeface="+mn-ea"/>
              </a:rPr>
              <a:t>共書學習單</a:t>
            </a:r>
            <a:r>
              <a:rPr lang="en-US" altLang="zh-TW" b="1" dirty="0">
                <a:solidFill>
                  <a:schemeClr val="bg1"/>
                </a:solidFill>
                <a:sym typeface="+mn-ea"/>
              </a:rPr>
              <a:t>)</a:t>
            </a:r>
            <a:endParaRPr lang="zh-TW" altLang="en-US" b="1" dirty="0">
              <a:solidFill>
                <a:schemeClr val="bg1"/>
              </a:solidFill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北市贈小一圖書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升小三暑假發回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  <a:endParaRPr lang="zh-TW" altLang="en-US" b="1" dirty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天母文學護照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唐詩教學</a:t>
            </a:r>
            <a:r>
              <a:rPr lang="en-US" altLang="zh-TW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</a:p>
          <a:p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閱讀 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(假日閱讀10~15分鐘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，登記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在聯絡簿上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)</a:t>
            </a:r>
            <a:endParaRPr lang="en-US" altLang="zh-TW" b="1" dirty="0" smtClean="0">
              <a:solidFill>
                <a:schemeClr val="tx1">
                  <a:lumMod val="50000"/>
                  <a:lumOff val="50000"/>
                </a:schemeClr>
              </a:solidFill>
              <a:sym typeface="+mn-ea"/>
            </a:endParaRPr>
          </a:p>
          <a:p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國語</a:t>
            </a:r>
            <a:r>
              <a:rPr lang="zh-TW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周刊</a:t>
            </a:r>
            <a:r>
              <a:rPr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唸讀</a:t>
            </a:r>
            <a:endParaRPr lang="zh-TW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zh-TW" altLang="en-US" sz="3200" b="1" dirty="0">
              <a:solidFill>
                <a:schemeClr val="tx2"/>
              </a:solidFill>
            </a:endParaRPr>
          </a:p>
          <a:p>
            <a:endParaRPr lang="zh-TW" altLang="en-US" sz="3200" dirty="0"/>
          </a:p>
          <a:p>
            <a:pPr marL="82550" indent="0">
              <a:buNone/>
            </a:pP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b="1" dirty="0"/>
          </a:p>
        </p:txBody>
      </p:sp>
      <p:pic>
        <p:nvPicPr>
          <p:cNvPr id="16388" name="內容版面配置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531" y="0"/>
            <a:ext cx="2808288" cy="3744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1143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成績評量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說明</a:t>
            </a:r>
            <a:endParaRPr kumimoji="0" lang="zh-TW" altLang="en-US" sz="4300" b="1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>
          <a:xfrm>
            <a:off x="1435100" y="980728"/>
            <a:ext cx="7499350" cy="5328592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成績計算方式說明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國、數、生活</a:t>
            </a:r>
            <a:r>
              <a:rPr lang="zh-TW" altLang="en-US" sz="2800" b="1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+mn-ea"/>
              </a:rPr>
              <a:t>、天母愛閱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)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定期評量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40%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平時評量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60%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含口頭發表</a:t>
            </a:r>
            <a:r>
              <a:rPr lang="zh-TW" altLang="en-US" sz="2800" b="1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+mn-ea"/>
              </a:rPr>
              <a:t>、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課堂參與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、作業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評量、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 學習單、學業態度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…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等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)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en-US" altLang="zh-TW" sz="2800" b="1" dirty="0" smtClean="0">
                <a:solidFill>
                  <a:schemeClr val="tx2"/>
                </a:solidFill>
              </a:rPr>
              <a:t>~</a:t>
            </a:r>
            <a:r>
              <a:rPr lang="zh-TW" altLang="en-US" sz="2800" b="1" dirty="0" smtClean="0">
                <a:solidFill>
                  <a:schemeClr val="tx2"/>
                </a:solidFill>
              </a:rPr>
              <a:t>規律作息 請假者 課本作業進度自行追上</a:t>
            </a:r>
            <a:r>
              <a:rPr lang="en-US" altLang="zh-TW" sz="2800" b="1" dirty="0" smtClean="0">
                <a:solidFill>
                  <a:schemeClr val="tx2"/>
                </a:solidFill>
              </a:rPr>
              <a:t>~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en-US" altLang="zh-TW" sz="6000" b="1" dirty="0" smtClean="0">
                <a:solidFill>
                  <a:schemeClr val="tx2"/>
                </a:solidFill>
              </a:rPr>
              <a:t>Q</a:t>
            </a:r>
            <a:r>
              <a:rPr lang="en-US" altLang="zh-TW" b="1" dirty="0" smtClean="0">
                <a:solidFill>
                  <a:schemeClr val="tx2"/>
                </a:solidFill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</a:rPr>
              <a:t>小孩功課忘了帶回</a:t>
            </a:r>
            <a:r>
              <a:rPr lang="en-US" altLang="zh-TW" b="1" dirty="0" smtClean="0">
                <a:solidFill>
                  <a:schemeClr val="tx2"/>
                </a:solidFill>
              </a:rPr>
              <a:t>!!</a:t>
            </a:r>
            <a:r>
              <a:rPr lang="zh-TW" altLang="en-US" b="1" dirty="0" smtClean="0">
                <a:solidFill>
                  <a:schemeClr val="tx2"/>
                </a:solidFill>
              </a:rPr>
              <a:t>考卷寫不完</a:t>
            </a:r>
            <a:r>
              <a:rPr lang="en-US" altLang="zh-TW" b="1" dirty="0" smtClean="0">
                <a:solidFill>
                  <a:schemeClr val="tx2"/>
                </a:solidFill>
              </a:rPr>
              <a:t>!!</a:t>
            </a:r>
          </a:p>
          <a:p>
            <a:pPr marL="82550" lvl="0" indent="0">
              <a:buNone/>
              <a:defRPr/>
            </a:pPr>
            <a:r>
              <a:rPr lang="en-US" altLang="zh-TW" sz="6000" b="1" dirty="0" smtClean="0">
                <a:solidFill>
                  <a:schemeClr val="tx2"/>
                </a:solidFill>
              </a:rPr>
              <a:t>A</a:t>
            </a:r>
            <a:r>
              <a:rPr lang="en-US" altLang="zh-TW" b="1" dirty="0" smtClean="0">
                <a:solidFill>
                  <a:schemeClr val="tx2"/>
                </a:solidFill>
              </a:rPr>
              <a:t>~</a:t>
            </a:r>
            <a:r>
              <a:rPr lang="en-US" altLang="zh-TW" sz="6000" b="1" dirty="0" smtClean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影印習作</a:t>
            </a:r>
            <a:r>
              <a:rPr lang="en-US" altLang="zh-TW" b="1" dirty="0" smtClean="0">
                <a:solidFill>
                  <a:schemeClr val="tx2"/>
                </a:solidFill>
              </a:rPr>
              <a:t>/</a:t>
            </a:r>
            <a:r>
              <a:rPr lang="zh-TW" altLang="en-US" b="1" dirty="0" smtClean="0">
                <a:solidFill>
                  <a:schemeClr val="tx2"/>
                </a:solidFill>
              </a:rPr>
              <a:t>簿本</a:t>
            </a:r>
            <a:r>
              <a:rPr lang="en-US" altLang="zh-TW" b="1" dirty="0" smtClean="0">
                <a:solidFill>
                  <a:schemeClr val="tx2"/>
                </a:solidFill>
              </a:rPr>
              <a:t>/</a:t>
            </a:r>
            <a:r>
              <a:rPr lang="zh-TW" altLang="en-US" b="1" dirty="0" smtClean="0">
                <a:solidFill>
                  <a:schemeClr val="tx2"/>
                </a:solidFill>
              </a:rPr>
              <a:t>學習單</a:t>
            </a:r>
            <a:r>
              <a:rPr lang="en-US" altLang="zh-TW" b="1" dirty="0" smtClean="0">
                <a:solidFill>
                  <a:schemeClr val="tx2"/>
                </a:solidFill>
              </a:rPr>
              <a:t>,</a:t>
            </a:r>
            <a:r>
              <a:rPr lang="zh-TW" altLang="en-US" b="1" dirty="0" smtClean="0">
                <a:solidFill>
                  <a:schemeClr val="tx2"/>
                </a:solidFill>
              </a:rPr>
              <a:t>精熟練習</a:t>
            </a:r>
            <a:r>
              <a:rPr lang="en-US" altLang="zh-TW" b="1" dirty="0" smtClean="0">
                <a:solidFill>
                  <a:schemeClr val="tx2"/>
                </a:solidFill>
              </a:rPr>
              <a:t>~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1275" y="143193"/>
            <a:ext cx="7499350" cy="1143000"/>
          </a:xfrm>
        </p:spPr>
        <p:txBody>
          <a:bodyPr anchor="ctr">
            <a:normAutofit/>
          </a:bodyPr>
          <a:lstStyle/>
          <a:p>
            <a:pPr marL="365125" lvl="0" indent="-282575" eaLnBrk="1" hangingPunct="1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sz="4000" b="1" dirty="0">
                <a:solidFill>
                  <a:schemeClr val="tx2"/>
                </a:solidFill>
                <a:sym typeface="+mn-ea"/>
              </a:rPr>
              <a:t>班費收支報告</a:t>
            </a:r>
            <a:endParaRPr lang="zh-TW" altLang="en-US" sz="4000" b="1" dirty="0">
              <a:solidFill>
                <a:schemeClr val="tx2"/>
              </a:solidFill>
            </a:endParaRPr>
          </a:p>
        </p:txBody>
      </p:sp>
      <p:sp>
        <p:nvSpPr>
          <p:cNvPr id="23555" name="內容版面配置區 2"/>
          <p:cNvSpPr>
            <a:spLocks noGrp="1"/>
          </p:cNvSpPr>
          <p:nvPr>
            <p:ph idx="1"/>
          </p:nvPr>
        </p:nvSpPr>
        <p:spPr>
          <a:xfrm>
            <a:off x="107504" y="908720"/>
            <a:ext cx="7747000" cy="5424805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班</a:t>
            </a:r>
            <a:r>
              <a:rPr lang="zh-TW" altLang="en-US" b="1" dirty="0">
                <a:solidFill>
                  <a:schemeClr val="tx2"/>
                </a:solidFill>
              </a:rPr>
              <a:t>費報告</a:t>
            </a:r>
            <a:r>
              <a:rPr lang="en-US" altLang="zh-TW" b="1" dirty="0" smtClean="0">
                <a:solidFill>
                  <a:schemeClr val="tx2"/>
                </a:solidFill>
              </a:rPr>
              <a:t>: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zh-TW" altLang="en-US" b="1" dirty="0" smtClean="0">
                <a:solidFill>
                  <a:schemeClr val="tx2"/>
                </a:solidFill>
              </a:rPr>
              <a:t>一下結餘</a:t>
            </a:r>
            <a:r>
              <a:rPr lang="en-US" altLang="zh-TW" b="1" dirty="0" smtClean="0">
                <a:solidFill>
                  <a:schemeClr val="tx2"/>
                </a:solidFill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</a:rPr>
              <a:t>每生剩</a:t>
            </a:r>
            <a:r>
              <a:rPr lang="en-US" altLang="zh-TW" b="1" dirty="0" smtClean="0">
                <a:solidFill>
                  <a:schemeClr val="tx2"/>
                </a:solidFill>
              </a:rPr>
              <a:t>$213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sym typeface="+mn-ea"/>
              </a:rPr>
              <a:t> </a:t>
            </a:r>
            <a:endParaRPr lang="en-US" altLang="zh-TW" b="1" dirty="0" smtClean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 預估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支出簿本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~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 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$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  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210/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人</a:t>
            </a:r>
            <a:endParaRPr lang="en-US" altLang="zh-TW" b="1" dirty="0">
              <a:solidFill>
                <a:schemeClr val="tx2"/>
              </a:solidFill>
              <a:sym typeface="+mn-ea"/>
            </a:endParaRPr>
          </a:p>
          <a:p>
            <a:pPr marL="82550" indent="0" eaLnBrk="1" hangingPunct="1">
              <a:lnSpc>
                <a:spcPct val="90000"/>
              </a:lnSpc>
              <a:buNone/>
              <a:defRPr/>
            </a:pPr>
            <a:r>
              <a:rPr lang="zh-TW" altLang="en-US" dirty="0" smtClean="0"/>
              <a:t>                </a:t>
            </a:r>
            <a:r>
              <a:rPr lang="zh-TW" altLang="en-US" b="1" dirty="0">
                <a:solidFill>
                  <a:schemeClr val="tx2"/>
                </a:solidFill>
              </a:rPr>
              <a:t>租車費</a:t>
            </a:r>
            <a:r>
              <a:rPr lang="en-US" altLang="zh-TW" b="1" dirty="0" smtClean="0">
                <a:solidFill>
                  <a:schemeClr val="tx2"/>
                </a:solidFill>
              </a:rPr>
              <a:t>$</a:t>
            </a:r>
            <a:r>
              <a:rPr lang="zh-TW" altLang="en-US" b="1" dirty="0" smtClean="0">
                <a:solidFill>
                  <a:schemeClr val="tx2"/>
                </a:solidFill>
              </a:rPr>
              <a:t> </a:t>
            </a:r>
            <a:r>
              <a:rPr lang="en-US" altLang="zh-TW" b="1" dirty="0" smtClean="0">
                <a:solidFill>
                  <a:schemeClr val="tx2"/>
                </a:solidFill>
              </a:rPr>
              <a:t>4800</a:t>
            </a:r>
            <a:endParaRPr lang="en-US" altLang="zh-TW" b="1" dirty="0">
              <a:solidFill>
                <a:schemeClr val="tx2"/>
              </a:solidFill>
            </a:endParaRPr>
          </a:p>
          <a:p>
            <a:pPr marL="8255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  因故班費待收   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$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  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500</a:t>
            </a:r>
            <a:endParaRPr lang="en-US" altLang="zh-TW" b="1" dirty="0">
              <a:solidFill>
                <a:schemeClr val="tx2"/>
              </a:solidFill>
              <a:sym typeface="+mn-ea"/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   </a:t>
            </a:r>
            <a:endParaRPr lang="en-US" altLang="zh-TW" b="1" dirty="0" smtClean="0">
              <a:solidFill>
                <a:schemeClr val="tx2"/>
              </a:solidFill>
            </a:endParaRP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 歡迎</a:t>
            </a:r>
            <a:r>
              <a:rPr lang="zh-TW" altLang="en-US" b="1" dirty="0">
                <a:solidFill>
                  <a:schemeClr val="tx2"/>
                </a:solidFill>
              </a:rPr>
              <a:t>家長提供小點心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有過敏者請先告知</a:t>
            </a:r>
            <a:r>
              <a:rPr lang="en-US" altLang="zh-TW" b="1" dirty="0" smtClean="0">
                <a:solidFill>
                  <a:schemeClr val="tx2"/>
                </a:solidFill>
              </a:rPr>
              <a:t>)</a:t>
            </a:r>
          </a:p>
          <a:p>
            <a:pPr lvl="0" eaLnBrk="1" hangingPunct="1">
              <a:lnSpc>
                <a:spcPct val="90000"/>
              </a:lnSpc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感謝班級家長導護輪值表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長導</a:t>
            </a:r>
            <a:r>
              <a:rPr lang="zh-TW" altLang="en-US" b="1" dirty="0">
                <a:solidFill>
                  <a:schemeClr val="bg1"/>
                </a:solidFill>
                <a:sym typeface="+mn-ea"/>
              </a:rPr>
              <a:t>護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表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: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   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c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崗 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2020/3/16~3/20(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班網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/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班*晨光時間   </a:t>
            </a:r>
            <a:r>
              <a:rPr lang="zh-TW" altLang="en-US" sz="2400" b="1" dirty="0" smtClean="0">
                <a:solidFill>
                  <a:schemeClr val="bg1"/>
                </a:solidFill>
                <a:sym typeface="+mn-ea"/>
              </a:rPr>
              <a:t>支援表請填寫線上問卷</a:t>
            </a:r>
            <a:r>
              <a:rPr lang="en-US" altLang="zh-TW" sz="2400" b="1" dirty="0" smtClean="0">
                <a:solidFill>
                  <a:schemeClr val="bg1"/>
                </a:solidFill>
                <a:sym typeface="+mn-ea"/>
              </a:rPr>
              <a:t>(</a:t>
            </a:r>
            <a:r>
              <a:rPr lang="zh-TW" altLang="en-US" sz="2400" b="1" dirty="0" smtClean="0">
                <a:solidFill>
                  <a:schemeClr val="bg1"/>
                </a:solidFill>
                <a:sym typeface="+mn-ea"/>
              </a:rPr>
              <a:t>班群</a:t>
            </a:r>
            <a:r>
              <a:rPr lang="en-US" altLang="zh-TW" sz="2400" b="1" dirty="0" smtClean="0">
                <a:solidFill>
                  <a:schemeClr val="bg1"/>
                </a:solidFill>
                <a:sym typeface="+mn-ea"/>
              </a:rPr>
              <a:t>)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825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eaLnBrk="1" hangingPunct="1">
              <a:buFont typeface="Arial" panose="020B0604020202020204" pitchFamily="34" charset="0"/>
              <a:buChar char="•"/>
              <a:defRPr/>
            </a:pPr>
            <a:endParaRPr kumimoji="0" lang="zh-TW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955" y="260648"/>
            <a:ext cx="3573994" cy="4413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772816"/>
            <a:ext cx="803166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-30297"/>
            <a:ext cx="74993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b="1" dirty="0" smtClean="0"/>
              <a:t>  補充</a:t>
            </a:r>
            <a:r>
              <a:rPr lang="zh-TW" altLang="en-US" b="1" dirty="0"/>
              <a:t>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65126" y="764704"/>
            <a:ext cx="8178874" cy="6093296"/>
          </a:xfrm>
        </p:spPr>
        <p:txBody>
          <a:bodyPr/>
          <a:lstStyle/>
          <a:p>
            <a:r>
              <a:rPr lang="zh-TW" altLang="en-US" dirty="0"/>
              <a:t>學生美術</a:t>
            </a:r>
            <a:r>
              <a:rPr lang="zh-TW" altLang="en-US" dirty="0" smtClean="0"/>
              <a:t>比賽</a:t>
            </a:r>
            <a:r>
              <a:rPr lang="en-US" altLang="zh-TW" dirty="0" smtClean="0"/>
              <a:t>(</a:t>
            </a:r>
            <a:r>
              <a:rPr lang="zh-TW" altLang="en-US" dirty="0" smtClean="0"/>
              <a:t>校內收件</a:t>
            </a:r>
            <a:r>
              <a:rPr lang="en-US" altLang="zh-TW" dirty="0"/>
              <a:t>9/12~9/21</a:t>
            </a:r>
            <a:r>
              <a:rPr lang="en-US" altLang="zh-TW" dirty="0" smtClean="0"/>
              <a:t>)</a:t>
            </a:r>
          </a:p>
          <a:p>
            <a:pPr marL="82550" indent="0">
              <a:buNone/>
            </a:pP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https://</a:t>
            </a:r>
            <a:r>
              <a:rPr lang="en-US" altLang="zh-TW" sz="1200" dirty="0" err="1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www.tmups.tp.edu.tw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/news/%e8%87%ba%e5%8c%97%e5%b8%82111%e5%ad%b8%e5%b9%b4%e5%ba%a6%e5%ad%b8%e7%94%9f%e7%be%8e%e8%a1%93%e6%af%94%e8%b3%bd%e6%9a%a8%e5%b1%95%e8%a6%bd%e5%af%a6%e6%96%bd%e8%a8%88%e7%95%ab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/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/>
              <a:t>兒童美展</a:t>
            </a:r>
            <a:r>
              <a:rPr lang="en-US" altLang="zh-TW" dirty="0" smtClean="0"/>
              <a:t>(</a:t>
            </a:r>
            <a:r>
              <a:rPr lang="zh-TW" altLang="en-US" dirty="0"/>
              <a:t>校內收件</a:t>
            </a:r>
            <a:r>
              <a:rPr lang="en-US" altLang="zh-TW" dirty="0" smtClean="0"/>
              <a:t>10/24~10/28)</a:t>
            </a:r>
            <a:endParaRPr lang="en-US" altLang="zh-TW" dirty="0"/>
          </a:p>
          <a:p>
            <a:pPr marL="82550" indent="0">
              <a:buNone/>
            </a:pPr>
            <a:r>
              <a:rPr lang="en-US" altLang="zh-TW" sz="12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https://</a:t>
            </a:r>
            <a:r>
              <a:rPr lang="en-US" altLang="zh-TW" sz="1200" dirty="0" err="1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www.tmups.tp.edu.tw</a:t>
            </a:r>
            <a:r>
              <a:rPr lang="en-US" altLang="zh-TW" sz="12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/news/111%e5%ad%b8%e5%b9%b4%e5%ba%a6%e5%85%92%e7%ab%a5%e7%be%8e%e8%a1%93%e5%89%b5%e4%bd%9c%e5%b1%95%e5%b0%8f%e5%b0%8f%e7%be%8e%e8%a1%93%e5%ae%b6%e6%a0%a1%e5%85%a7%e8%aa%8d%e8%ad%89%e8%be%a6%e6%b3%95-2</a:t>
            </a:r>
            <a:r>
              <a:rPr lang="en-US" altLang="zh-TW" sz="1200" dirty="0" smtClean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/</a:t>
            </a:r>
            <a:endParaRPr lang="en-US" altLang="zh-TW" sz="1200" dirty="0" smtClean="0">
              <a:solidFill>
                <a:srgbClr val="92D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550" indent="0">
              <a:buNone/>
            </a:pPr>
            <a:endParaRPr lang="en-US" altLang="zh-TW" sz="1200" dirty="0">
              <a:solidFill>
                <a:srgbClr val="92D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>日本</a:t>
            </a:r>
            <a:r>
              <a:rPr lang="zh-TW" altLang="en-US" dirty="0" smtClean="0"/>
              <a:t>第五十三</a:t>
            </a:r>
            <a:r>
              <a:rPr lang="zh-TW" altLang="en-US" dirty="0"/>
              <a:t>回世界兒童畫展」國內徵畫</a:t>
            </a:r>
            <a:r>
              <a:rPr lang="zh-TW" altLang="en-US" dirty="0" smtClean="0"/>
              <a:t>比賽</a:t>
            </a:r>
            <a:r>
              <a:rPr lang="en-US" altLang="zh-TW" dirty="0"/>
              <a:t>(</a:t>
            </a:r>
            <a:r>
              <a:rPr lang="zh-TW" altLang="en-US" dirty="0"/>
              <a:t>校內</a:t>
            </a:r>
            <a:r>
              <a:rPr lang="zh-TW" altLang="en-US" dirty="0" smtClean="0"/>
              <a:t>收件</a:t>
            </a:r>
            <a:r>
              <a:rPr lang="en-US" altLang="zh-TW" dirty="0" smtClean="0"/>
              <a:t>9/21~9/28)</a:t>
            </a:r>
          </a:p>
          <a:p>
            <a:pPr marL="82550" indent="0">
              <a:buNone/>
            </a:pPr>
            <a:r>
              <a:rPr lang="en-US" altLang="zh-TW" sz="12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https://</a:t>
            </a:r>
            <a:r>
              <a:rPr lang="en-US" altLang="zh-TW" sz="1200" dirty="0" err="1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www.tmups.tp.edu.tw</a:t>
            </a:r>
            <a:r>
              <a:rPr lang="en-US" altLang="zh-TW" sz="12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/news/%</a:t>
            </a:r>
            <a:r>
              <a:rPr lang="en-US" altLang="zh-TW" sz="1200" dirty="0" err="1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e6%97%a5%e6%9c%ac%e7%ac%ac%e4%ba%94</a:t>
            </a:r>
            <a:r>
              <a:rPr lang="en-US" altLang="zh-TW" sz="12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-%e5%8d%81%e4%b8%89%e5%9b%9e%e4%b8%96%e7%95%8c%e5%85%92%e7%ab%a5%e7%95%ab%e5%b1%95%e3%80%8d%e5%9c%8b%e5%85%a7%e5%be%b5%e7%95%ab%e6%af%94%e8%b3%bd/</a:t>
            </a:r>
          </a:p>
          <a:p>
            <a:pPr marL="82550" indent="0">
              <a:buNone/>
            </a:pPr>
            <a:r>
              <a:rPr lang="zh-TW" altLang="en-US" b="1" dirty="0" smtClean="0"/>
              <a:t>  </a:t>
            </a:r>
            <a:endParaRPr lang="en-US" altLang="zh-TW" b="1" dirty="0" smtClean="0"/>
          </a:p>
          <a:p>
            <a:endParaRPr lang="en-US" altLang="zh-TW" b="1" dirty="0"/>
          </a:p>
          <a:p>
            <a:endParaRPr lang="en-US" altLang="zh-TW" b="1" dirty="0"/>
          </a:p>
          <a:p>
            <a:pPr marL="82550" indent="0">
              <a:buNone/>
            </a:pPr>
            <a:endParaRPr lang="en-US" altLang="zh-TW" sz="1600" b="1" dirty="0" smtClean="0">
              <a:solidFill>
                <a:srgbClr val="92D050"/>
              </a:solidFill>
            </a:endParaRPr>
          </a:p>
          <a:p>
            <a:endParaRPr lang="en-US" altLang="zh-TW" sz="1600" b="1" dirty="0"/>
          </a:p>
          <a:p>
            <a:endParaRPr lang="en-US" altLang="zh-TW" sz="4800" b="1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926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3913" y="2802255"/>
            <a:ext cx="8269288" cy="2665413"/>
          </a:xfrm>
        </p:spPr>
        <p:txBody>
          <a:bodyPr anchor="b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感謝您的參與</a:t>
            </a:r>
            <a:b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楊老師</a:t>
            </a: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Tel:</a:t>
            </a: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TW" altLang="en-US" sz="43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7238</TotalTime>
  <Words>915</Words>
  <Application>Microsoft Office PowerPoint</Application>
  <PresentationFormat>如螢幕大小 (4:3)</PresentationFormat>
  <Paragraphs>125</Paragraphs>
  <Slides>15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15</vt:i4>
      </vt:variant>
    </vt:vector>
  </HeadingPairs>
  <TitlesOfParts>
    <vt:vector size="25" baseType="lpstr">
      <vt:lpstr>微軟正黑體</vt:lpstr>
      <vt:lpstr>新細明體</vt:lpstr>
      <vt:lpstr>標楷體</vt:lpstr>
      <vt:lpstr>Arial</vt:lpstr>
      <vt:lpstr>Calibri</vt:lpstr>
      <vt:lpstr>Gill Sans MT</vt:lpstr>
      <vt:lpstr>Verdana</vt:lpstr>
      <vt:lpstr>Wingdings 2</vt:lpstr>
      <vt:lpstr>預設簡報設計</vt:lpstr>
      <vt:lpstr>夏至</vt:lpstr>
      <vt:lpstr>二年12班       學校日簡報</vt:lpstr>
      <vt:lpstr>會議流程</vt:lpstr>
      <vt:lpstr>班級經營理念</vt:lpstr>
      <vt:lpstr>         班 網            </vt:lpstr>
      <vt:lpstr>本年度行事曆</vt:lpstr>
      <vt:lpstr>國語教學計畫</vt:lpstr>
      <vt:lpstr>數學教學計畫 </vt:lpstr>
      <vt:lpstr>  數學遊戲  (配合課本單元練習)</vt:lpstr>
      <vt:lpstr>生活課程(生活 美勞)教學計畫</vt:lpstr>
      <vt:lpstr> 天母愛閱~教學計畫</vt:lpstr>
      <vt:lpstr>成績評量說明</vt:lpstr>
      <vt:lpstr>班費收支報告</vt:lpstr>
      <vt:lpstr>PowerPoint 簡報</vt:lpstr>
      <vt:lpstr>  補充說明</vt:lpstr>
      <vt:lpstr>    感謝您的參與  楊老師Tel:  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448</cp:revision>
  <cp:lastPrinted>2016-09-09T06:40:00Z</cp:lastPrinted>
  <dcterms:created xsi:type="dcterms:W3CDTF">2011-09-01T17:26:00Z</dcterms:created>
  <dcterms:modified xsi:type="dcterms:W3CDTF">2022-09-19T05:41:20Z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1033-10.2.0.5838</vt:lpwstr>
  </property>
</Properties>
</file>